
<file path=[Content_Types].xml><?xml version="1.0" encoding="utf-8"?>
<Types xmlns="http://schemas.openxmlformats.org/package/2006/content-types">
  <Default Extension="docx" ContentType="application/vnd.openxmlformats-officedocument.wordprocessingml.documen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59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57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45"/>
    <p:restoredTop sz="95680"/>
  </p:normalViewPr>
  <p:slideViewPr>
    <p:cSldViewPr snapToGrid="0" snapToObjects="1">
      <p:cViewPr varScale="1">
        <p:scale>
          <a:sx n="108" d="100"/>
          <a:sy n="108" d="100"/>
        </p:scale>
        <p:origin x="73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E87D62-5A72-9AE2-C248-E70750A8C4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C6C4DB-3826-844C-64A1-DDCBEBAC40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600596-217B-6B3A-4F2B-DFA7D1E6CB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D533A-92B4-224A-95A6-666E0FD7E92A}" type="datetimeFigureOut">
              <a:rPr lang="en-DE" smtClean="0"/>
              <a:t>19.07.22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40FB47-A1AD-983C-A411-920DDF339F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04A9B1-ADB6-0F7A-F5DD-724D46E8F5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EEDC1-1F2C-4E44-B50E-D0362AA451B9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60378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46334-D06B-5268-58DE-2064327793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CE8AF45-849E-7C28-B434-516A993A29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2BD694-7C3F-5EB9-F98D-6BDA9542B9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D533A-92B4-224A-95A6-666E0FD7E92A}" type="datetimeFigureOut">
              <a:rPr lang="en-DE" smtClean="0"/>
              <a:t>19.07.22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5915D2-43EF-67E5-6D87-79F53BEE2A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6219CB-62FD-8240-1C76-037A7F894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EEDC1-1F2C-4E44-B50E-D0362AA451B9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6464761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4F7CEA3-547F-8ACB-7132-763DF6333E1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7775475-AC51-4F13-475F-1C7E30E530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DFCD2D-7058-8177-BF9D-8C21804A3D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D533A-92B4-224A-95A6-666E0FD7E92A}" type="datetimeFigureOut">
              <a:rPr lang="en-DE" smtClean="0"/>
              <a:t>19.07.22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ED6341-C136-49E1-711D-C5F8B6A68B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0929A3-4B62-3D21-FB48-6B986E351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EEDC1-1F2C-4E44-B50E-D0362AA451B9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3915358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18409-0A5C-16EE-38AB-86A088A67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D29829-835E-AF0C-1ACB-DC28713C26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F264BD-5B18-0B63-D7A1-6890FBF484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D533A-92B4-224A-95A6-666E0FD7E92A}" type="datetimeFigureOut">
              <a:rPr lang="en-DE" smtClean="0"/>
              <a:t>19.07.22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9D3E36-412B-9E7A-E733-4507D9914A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886E3D-A297-698E-74EC-93107ABA4B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EEDC1-1F2C-4E44-B50E-D0362AA451B9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336471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12B8C-2879-484C-7962-E0B52B5D49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41F692-44DC-2048-5B73-F941ADFAB0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98004D-5116-4C7D-8E8F-28F8ABE4BC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D533A-92B4-224A-95A6-666E0FD7E92A}" type="datetimeFigureOut">
              <a:rPr lang="en-DE" smtClean="0"/>
              <a:t>19.07.22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773283-F28F-3259-AD75-7DFC7D7DAF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F781CA-21D5-3C3D-DB2A-7DA765A39A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EEDC1-1F2C-4E44-B50E-D0362AA451B9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34463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98D08E-BA6A-83C0-3849-BB9194A668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333DDA-EE47-B098-834E-7ADFC58F92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EAC910-6CFC-FE28-3380-9364F8CB0A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D63D55-6C6B-505E-C7D8-6E4564BE5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D533A-92B4-224A-95A6-666E0FD7E92A}" type="datetimeFigureOut">
              <a:rPr lang="en-DE" smtClean="0"/>
              <a:t>19.07.22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E5D5E8-FC91-30CE-4A01-CD10DC53E1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49426B-E24F-9196-DF26-1188B6EA1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EEDC1-1F2C-4E44-B50E-D0362AA451B9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9816940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63F27-16E8-8601-C16D-D4D34EFC56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7F0BC9-059E-D1A9-C50B-15FA19FBF2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AC366D-1017-130F-79E7-1596B4AE9D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5B1010F-032F-B240-D662-1E6B4DDC722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910225F-7F7F-4057-B83C-209F68EC23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11E99FC-3209-5351-ED7A-DABCC47923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D533A-92B4-224A-95A6-666E0FD7E92A}" type="datetimeFigureOut">
              <a:rPr lang="en-DE" smtClean="0"/>
              <a:t>19.07.22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2614690-4E70-D638-6EE1-7747EA5028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C6F9107-3EFC-5C88-1B41-A48D27071E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EEDC1-1F2C-4E44-B50E-D0362AA451B9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184641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05B84-5D4C-716C-E3D6-B7750BBCB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992C387-B5BF-8408-9BB2-83E4C2EB1D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D533A-92B4-224A-95A6-666E0FD7E92A}" type="datetimeFigureOut">
              <a:rPr lang="en-DE" smtClean="0"/>
              <a:t>19.07.22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317E20-2526-3E67-42F0-EC642F3A9F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B6861D-3B95-EF3A-DF34-A17E075F6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EEDC1-1F2C-4E44-B50E-D0362AA451B9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391579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3173D66-59F8-D7EA-9403-E090236C0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D533A-92B4-224A-95A6-666E0FD7E92A}" type="datetimeFigureOut">
              <a:rPr lang="en-DE" smtClean="0"/>
              <a:t>19.07.22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0CEAC49-D60A-FB82-2BE6-DAEB9B644D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533909-EBD1-92B4-A287-9B0F53C91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EEDC1-1F2C-4E44-B50E-D0362AA451B9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2007545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BEBFAF-0D57-A9C4-8800-E78A4140D6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90FA24-6C27-0DCA-A613-CBA1350893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029C14-9D41-639C-F4FE-28B3FFAE47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14F4D9-CD4A-0A7A-C9F3-370F2832F2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D533A-92B4-224A-95A6-666E0FD7E92A}" type="datetimeFigureOut">
              <a:rPr lang="en-DE" smtClean="0"/>
              <a:t>19.07.22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3BF15A-4F4A-3832-099A-9DA02EE94F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32D808-74A2-117D-5B2C-091BBC788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EEDC1-1F2C-4E44-B50E-D0362AA451B9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312088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A865F-E929-2594-3E3C-2EB7B70B8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64B7B29-C8BC-364B-AA88-D73B60BFE1B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DC7F56-48DD-4C47-E517-41649470B8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92C82D-26BF-14A4-A87F-49E4C8A8E6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D533A-92B4-224A-95A6-666E0FD7E92A}" type="datetimeFigureOut">
              <a:rPr lang="en-DE" smtClean="0"/>
              <a:t>19.07.22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13AE44-F4AF-1CFE-1CDD-6C3D8909F7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151F75-330C-BCB4-DD98-4DB01388CB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EEDC1-1F2C-4E44-B50E-D0362AA451B9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538676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D2DAFF4-0000-A191-0948-6E90B4E993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C789BC-4526-CDAB-B95E-921CAF24DF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B66698-6698-0503-9738-65F824C48C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2D533A-92B4-224A-95A6-666E0FD7E92A}" type="datetimeFigureOut">
              <a:rPr lang="en-DE" smtClean="0"/>
              <a:t>19.07.22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EF900E-2913-B35E-0C90-A81E5E78E9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33C6C9-692A-FB1E-771E-EBE709AADD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8EEDC1-1F2C-4E44-B50E-D0362AA451B9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207767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package" Target="../embeddings/Microsoft_Word_Document.docx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.docx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em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package" Target="../embeddings/Microsoft_Word_Document2.docx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3.docx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package" Target="../embeddings/Microsoft_Word_Document4.docx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package" Target="../embeddings/Microsoft_Word_Document5.docx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package" Target="../embeddings/Microsoft_Word_Document6.docx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package" Target="../embeddings/Microsoft_Word_Document7.docx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6805935-4FA1-114A-0793-BF0D8DAC20D1}"/>
              </a:ext>
            </a:extLst>
          </p:cNvPr>
          <p:cNvSpPr txBox="1"/>
          <p:nvPr/>
        </p:nvSpPr>
        <p:spPr>
          <a:xfrm>
            <a:off x="4119034" y="615638"/>
            <a:ext cx="416960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DE" dirty="0"/>
              <a:t>Variants of known functional consequence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A8F86C-B414-DFD7-5CB3-47DD63035DDC}"/>
              </a:ext>
            </a:extLst>
          </p:cNvPr>
          <p:cNvSpPr txBox="1"/>
          <p:nvPr/>
        </p:nvSpPr>
        <p:spPr>
          <a:xfrm>
            <a:off x="232410" y="1982109"/>
            <a:ext cx="328429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DE" dirty="0"/>
              <a:t>Sequence and structural features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B3C4F4-8276-89B4-80EF-6B1BE8F0B3A7}"/>
              </a:ext>
            </a:extLst>
          </p:cNvPr>
          <p:cNvSpPr txBox="1"/>
          <p:nvPr/>
        </p:nvSpPr>
        <p:spPr>
          <a:xfrm>
            <a:off x="9025113" y="1977750"/>
            <a:ext cx="251883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DE" dirty="0"/>
              <a:t>Variant-level phenotypes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E9BEF6-60AA-B3BA-B3E8-16792FE63360}"/>
              </a:ext>
            </a:extLst>
          </p:cNvPr>
          <p:cNvSpPr txBox="1"/>
          <p:nvPr/>
        </p:nvSpPr>
        <p:spPr>
          <a:xfrm>
            <a:off x="202499" y="3963311"/>
            <a:ext cx="334412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DE" dirty="0"/>
              <a:t>Instance-level structural similarity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1887195-2D60-CCD2-E1E6-FA8054795816}"/>
              </a:ext>
            </a:extLst>
          </p:cNvPr>
          <p:cNvSpPr txBox="1"/>
          <p:nvPr/>
        </p:nvSpPr>
        <p:spPr>
          <a:xfrm>
            <a:off x="8535279" y="3963311"/>
            <a:ext cx="349890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DE" dirty="0"/>
              <a:t>Instance-level phenotypic similarity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F2CCA9-36EA-0439-F8AB-EC0C096A252F}"/>
              </a:ext>
            </a:extLst>
          </p:cNvPr>
          <p:cNvSpPr txBox="1"/>
          <p:nvPr/>
        </p:nvSpPr>
        <p:spPr>
          <a:xfrm>
            <a:off x="2090627" y="2972710"/>
            <a:ext cx="1210016" cy="408623"/>
          </a:xfrm>
          <a:prstGeom prst="flowChartAlternateProcess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DE" dirty="0"/>
              <a:t>RBF kernel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C1CEAD-0365-CDA3-C4EA-55ED96D389B5}"/>
              </a:ext>
            </a:extLst>
          </p:cNvPr>
          <p:cNvSpPr txBox="1"/>
          <p:nvPr/>
        </p:nvSpPr>
        <p:spPr>
          <a:xfrm>
            <a:off x="10504931" y="2972525"/>
            <a:ext cx="1271048" cy="408623"/>
          </a:xfrm>
          <a:prstGeom prst="flowChartAlternateProcess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DE" dirty="0"/>
              <a:t>HPO kernel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F7622A9-37BF-99D1-8D90-C0B980C83D54}"/>
              </a:ext>
            </a:extLst>
          </p:cNvPr>
          <p:cNvSpPr txBox="1"/>
          <p:nvPr/>
        </p:nvSpPr>
        <p:spPr>
          <a:xfrm>
            <a:off x="6425652" y="2970530"/>
            <a:ext cx="1156374" cy="408623"/>
          </a:xfrm>
          <a:prstGeom prst="flowChartAlternateProcess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DE" dirty="0"/>
              <a:t>Clustering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9110720-5A17-61B5-62EA-E6E4758DE150}"/>
              </a:ext>
            </a:extLst>
          </p:cNvPr>
          <p:cNvSpPr txBox="1"/>
          <p:nvPr/>
        </p:nvSpPr>
        <p:spPr>
          <a:xfrm>
            <a:off x="5382680" y="1977564"/>
            <a:ext cx="164230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DE" dirty="0"/>
              <a:t>Distance matrix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C4EA5C3-099A-4029-310F-80C5B2309EF5}"/>
              </a:ext>
            </a:extLst>
          </p:cNvPr>
          <p:cNvSpPr txBox="1"/>
          <p:nvPr/>
        </p:nvSpPr>
        <p:spPr>
          <a:xfrm>
            <a:off x="4546906" y="3963310"/>
            <a:ext cx="331385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DE" dirty="0"/>
              <a:t>Hierarchy and task-wise similarity</a:t>
            </a:r>
          </a:p>
        </p:txBody>
      </p: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16D42B43-E70D-C4DB-0B70-57541274E431}"/>
              </a:ext>
            </a:extLst>
          </p:cNvPr>
          <p:cNvCxnSpPr>
            <a:stCxn id="5" idx="2"/>
            <a:endCxn id="7" idx="0"/>
          </p:cNvCxnSpPr>
          <p:nvPr/>
        </p:nvCxnSpPr>
        <p:spPr>
          <a:xfrm rot="16200000" flipH="1">
            <a:off x="1068624" y="3157375"/>
            <a:ext cx="1611870" cy="1"/>
          </a:xfrm>
          <a:prstGeom prst="bentConnector3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DA3CB113-E780-547B-2ADC-635AEA7AB8AD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>
          <a:xfrm rot="5400000">
            <a:off x="3540629" y="-681099"/>
            <a:ext cx="997139" cy="4329277"/>
          </a:xfrm>
          <a:prstGeom prst="bentConnector3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C95BEECC-38AD-6F96-71B0-00F8120C5586}"/>
              </a:ext>
            </a:extLst>
          </p:cNvPr>
          <p:cNvCxnSpPr>
            <a:cxnSpLocks/>
            <a:stCxn id="4" idx="2"/>
            <a:endCxn id="6" idx="0"/>
          </p:cNvCxnSpPr>
          <p:nvPr/>
        </p:nvCxnSpPr>
        <p:spPr>
          <a:xfrm rot="16200000" flipH="1">
            <a:off x="7747792" y="-558987"/>
            <a:ext cx="992780" cy="4080693"/>
          </a:xfrm>
          <a:prstGeom prst="bentConnector3">
            <a:avLst>
              <a:gd name="adj1" fmla="val 50000"/>
            </a:avLst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3CF986A9-32C9-88C4-0049-98F924E80478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 rot="16200000" flipH="1">
            <a:off x="9476517" y="3155094"/>
            <a:ext cx="1616229" cy="204"/>
          </a:xfrm>
          <a:prstGeom prst="bentConnector3">
            <a:avLst>
              <a:gd name="adj1" fmla="val 50000"/>
            </a:avLst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Elbow Connector 35">
            <a:extLst>
              <a:ext uri="{FF2B5EF4-FFF2-40B4-BE49-F238E27FC236}">
                <a16:creationId xmlns:a16="http://schemas.microsoft.com/office/drawing/2014/main" id="{13260468-3379-C860-5F03-C6909799A8CD}"/>
              </a:ext>
            </a:extLst>
          </p:cNvPr>
          <p:cNvCxnSpPr>
            <a:cxnSpLocks/>
            <a:stCxn id="12" idx="2"/>
            <a:endCxn id="13" idx="0"/>
          </p:cNvCxnSpPr>
          <p:nvPr/>
        </p:nvCxnSpPr>
        <p:spPr>
          <a:xfrm rot="5400000">
            <a:off x="5395628" y="3155103"/>
            <a:ext cx="1616414" cy="1"/>
          </a:xfrm>
          <a:prstGeom prst="bentConnector3">
            <a:avLst>
              <a:gd name="adj1" fmla="val 50000"/>
            </a:avLst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D3E7EADC-1B22-F493-FB93-5A8597DEEACB}"/>
              </a:ext>
            </a:extLst>
          </p:cNvPr>
          <p:cNvCxnSpPr>
            <a:cxnSpLocks/>
            <a:stCxn id="5" idx="3"/>
            <a:endCxn id="12" idx="1"/>
          </p:cNvCxnSpPr>
          <p:nvPr/>
        </p:nvCxnSpPr>
        <p:spPr>
          <a:xfrm flipV="1">
            <a:off x="3516707" y="2162230"/>
            <a:ext cx="1865973" cy="454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Elbow Connector 59">
            <a:extLst>
              <a:ext uri="{FF2B5EF4-FFF2-40B4-BE49-F238E27FC236}">
                <a16:creationId xmlns:a16="http://schemas.microsoft.com/office/drawing/2014/main" id="{A85D6D6B-8CDF-C39E-5A28-C07C26A62236}"/>
              </a:ext>
            </a:extLst>
          </p:cNvPr>
          <p:cNvCxnSpPr>
            <a:cxnSpLocks/>
            <a:stCxn id="7" idx="2"/>
            <a:endCxn id="66" idx="1"/>
          </p:cNvCxnSpPr>
          <p:nvPr/>
        </p:nvCxnSpPr>
        <p:spPr>
          <a:xfrm rot="16200000" flipH="1">
            <a:off x="2654259" y="3552944"/>
            <a:ext cx="736626" cy="2296024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Elbow Connector 63">
            <a:extLst>
              <a:ext uri="{FF2B5EF4-FFF2-40B4-BE49-F238E27FC236}">
                <a16:creationId xmlns:a16="http://schemas.microsoft.com/office/drawing/2014/main" id="{497E012C-2E01-289A-4729-6A538EF8069A}"/>
              </a:ext>
            </a:extLst>
          </p:cNvPr>
          <p:cNvCxnSpPr>
            <a:cxnSpLocks/>
            <a:stCxn id="8" idx="2"/>
            <a:endCxn id="66" idx="3"/>
          </p:cNvCxnSpPr>
          <p:nvPr/>
        </p:nvCxnSpPr>
        <p:spPr>
          <a:xfrm rot="5400000">
            <a:off x="8892595" y="3677131"/>
            <a:ext cx="736626" cy="2047651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5C7E98A4-AE6A-AA64-F13F-0CA46003392E}"/>
              </a:ext>
            </a:extLst>
          </p:cNvPr>
          <p:cNvSpPr txBox="1"/>
          <p:nvPr/>
        </p:nvSpPr>
        <p:spPr>
          <a:xfrm>
            <a:off x="4170584" y="4746103"/>
            <a:ext cx="4066498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DE" dirty="0"/>
              <a:t>Multi-task multi-kernel learning (MTMKL)</a:t>
            </a:r>
          </a:p>
          <a:p>
            <a:pPr algn="ctr"/>
            <a:r>
              <a:rPr lang="en-DE" dirty="0"/>
              <a:t>C-SVM</a:t>
            </a:r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1CF9EBA3-9C5D-6C1F-B748-7F1D8E4C70D1}"/>
              </a:ext>
            </a:extLst>
          </p:cNvPr>
          <p:cNvCxnSpPr>
            <a:cxnSpLocks/>
            <a:stCxn id="13" idx="2"/>
            <a:endCxn id="66" idx="0"/>
          </p:cNvCxnSpPr>
          <p:nvPr/>
        </p:nvCxnSpPr>
        <p:spPr>
          <a:xfrm flipH="1">
            <a:off x="6203833" y="4332642"/>
            <a:ext cx="1" cy="41346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7F6595A5-6B9E-2180-9123-D4A7742AFCE6}"/>
              </a:ext>
            </a:extLst>
          </p:cNvPr>
          <p:cNvCxnSpPr>
            <a:cxnSpLocks/>
            <a:stCxn id="66" idx="2"/>
            <a:endCxn id="87" idx="0"/>
          </p:cNvCxnSpPr>
          <p:nvPr/>
        </p:nvCxnSpPr>
        <p:spPr>
          <a:xfrm>
            <a:off x="6203833" y="5392434"/>
            <a:ext cx="0" cy="41346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37E1F39A-E699-C737-69B8-142B45A51E46}"/>
              </a:ext>
            </a:extLst>
          </p:cNvPr>
          <p:cNvSpPr txBox="1"/>
          <p:nvPr/>
        </p:nvSpPr>
        <p:spPr>
          <a:xfrm>
            <a:off x="5156591" y="5805894"/>
            <a:ext cx="209448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DE" dirty="0"/>
              <a:t>Prediction: GOF/LOF</a:t>
            </a:r>
          </a:p>
        </p:txBody>
      </p:sp>
    </p:spTree>
    <p:extLst>
      <p:ext uri="{BB962C8B-B14F-4D97-AF65-F5344CB8AC3E}">
        <p14:creationId xmlns:p14="http://schemas.microsoft.com/office/powerpoint/2010/main" val="42634196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E4A02D52-805A-774E-8B8B-2F652FD5B7CB}"/>
              </a:ext>
            </a:extLst>
          </p:cNvPr>
          <p:cNvSpPr txBox="1"/>
          <p:nvPr/>
        </p:nvSpPr>
        <p:spPr>
          <a:xfrm>
            <a:off x="342920" y="333126"/>
            <a:ext cx="7027101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3000" dirty="0"/>
              <a:t>Interpretability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3DABBE9-17B8-B163-77ED-7043EB6F845B}"/>
                  </a:ext>
                </a:extLst>
              </p:cNvPr>
              <p:cNvSpPr txBox="1"/>
              <p:nvPr/>
            </p:nvSpPr>
            <p:spPr>
              <a:xfrm>
                <a:off x="342920" y="1145412"/>
                <a:ext cx="6926894" cy="42155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DE" dirty="0"/>
                  <a:t>Weights:</a:t>
                </a:r>
              </a:p>
              <a:p>
                <a:pPr marL="342900" indent="-342900">
                  <a:lnSpc>
                    <a:spcPct val="150000"/>
                  </a:lnSpc>
                  <a:buAutoNum type="arabicPeriod"/>
                </a:pPr>
                <a:r>
                  <a:rPr lang="en-DE" dirty="0"/>
                  <a:t>Local weights used to compute </a:t>
                </a:r>
                <a14:m>
                  <m:oMath xmlns:m="http://schemas.openxmlformats.org/officeDocument/2006/math">
                    <m:r>
                      <a:rPr lang="en-DE" i="1" dirty="0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DE" i="1" baseline="-25000" dirty="0" smtClean="0">
                        <a:latin typeface="Cambria Math" panose="02040503050406030204" pitchFamily="18" charset="0"/>
                      </a:rPr>
                      <m:t>𝑙𝑒𝑎𝑣𝑒𝑠</m:t>
                    </m:r>
                    <m:r>
                      <a:rPr lang="en-DE" i="1" baseline="-25000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DE" dirty="0"/>
                  <a:t>as implicit genotype-phenotype correlations.</a:t>
                </a:r>
              </a:p>
              <a:p>
                <a:pPr marL="342900" indent="-342900">
                  <a:lnSpc>
                    <a:spcPct val="150000"/>
                  </a:lnSpc>
                  <a:buAutoNum type="arabicPeriod"/>
                </a:pPr>
                <a:r>
                  <a:rPr lang="en-DE" dirty="0"/>
                  <a:t>Weights for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</m:acc>
                    <m:r>
                      <a:rPr lang="de-DE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DE" dirty="0"/>
                  <a:t> show latent similarity between tasks (which channels ‘learn well’ together).</a:t>
                </a:r>
              </a:p>
              <a:p>
                <a:pPr marL="342900" indent="-342900">
                  <a:lnSpc>
                    <a:spcPct val="150000"/>
                  </a:lnSpc>
                  <a:buAutoNum type="arabicPeriod"/>
                </a:pPr>
                <a:endParaRPr lang="en-DE" dirty="0"/>
              </a:p>
              <a:p>
                <a:pPr>
                  <a:lnSpc>
                    <a:spcPct val="150000"/>
                  </a:lnSpc>
                </a:pPr>
                <a:r>
                  <a:rPr lang="en-DE" dirty="0"/>
                  <a:t>Decisions:</a:t>
                </a:r>
              </a:p>
              <a:p>
                <a:pPr marL="285750" indent="-285750">
                  <a:lnSpc>
                    <a:spcPct val="150000"/>
                  </a:lnSpc>
                  <a:buFont typeface="Wingdings" pitchFamily="2" charset="2"/>
                  <a:buChar char="Ø"/>
                </a:pPr>
                <a:r>
                  <a:rPr lang="en-DE" dirty="0"/>
                  <a:t>MTMKL-SVM is a strong black box model.</a:t>
                </a:r>
              </a:p>
              <a:p>
                <a:pPr marL="285750" indent="-285750">
                  <a:lnSpc>
                    <a:spcPct val="150000"/>
                  </a:lnSpc>
                  <a:buFont typeface="Wingdings" pitchFamily="2" charset="2"/>
                  <a:buChar char="Ø"/>
                </a:pPr>
                <a:r>
                  <a:rPr lang="en-DE" dirty="0"/>
                  <a:t>Feature correlation.</a:t>
                </a:r>
              </a:p>
              <a:p>
                <a:pPr marL="285750" indent="-285750">
                  <a:lnSpc>
                    <a:spcPct val="150000"/>
                  </a:lnSpc>
                  <a:buFont typeface="Wingdings" pitchFamily="2" charset="2"/>
                  <a:buChar char="Ø"/>
                </a:pPr>
                <a:r>
                  <a:rPr lang="en-DE" dirty="0"/>
                  <a:t>Model-agnostic methods (Shapley values).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3DABBE9-17B8-B163-77ED-7043EB6F84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920" y="1145412"/>
                <a:ext cx="6926894" cy="4215513"/>
              </a:xfrm>
              <a:prstGeom prst="rect">
                <a:avLst/>
              </a:prstGeom>
              <a:blipFill>
                <a:blip r:embed="rId2"/>
                <a:stretch>
                  <a:fillRect l="-548" b="-180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67D9D9FC-4350-4447-9FE2-81552DA0D2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149" t="11255" r="8437" b="58269"/>
          <a:stretch/>
        </p:blipFill>
        <p:spPr>
          <a:xfrm>
            <a:off x="8471372" y="3294801"/>
            <a:ext cx="3080825" cy="30984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14DB729-351E-9225-906F-CEC3BE9D820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208" t="11788" r="70718" b="57736"/>
          <a:stretch/>
        </p:blipFill>
        <p:spPr>
          <a:xfrm>
            <a:off x="8471372" y="333126"/>
            <a:ext cx="3175827" cy="3098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0163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93EA3D56-403E-A54A-9C6A-AE384B2E378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0" y="1838325"/>
          <a:ext cx="9375775" cy="3279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864600" imgH="3098800" progId="Word.Document.12">
                  <p:embed/>
                </p:oleObj>
              </mc:Choice>
              <mc:Fallback>
                <p:oleObj name="Document" r:id="rId2" imgW="8864600" imgH="3098800" progId="Word.Document.12">
                  <p:embed/>
                  <p:pic>
                    <p:nvPicPr>
                      <p:cNvPr id="12" name="Object 11">
                        <a:extLst>
                          <a:ext uri="{FF2B5EF4-FFF2-40B4-BE49-F238E27FC236}">
                            <a16:creationId xmlns:a16="http://schemas.microsoft.com/office/drawing/2014/main" id="{93EA3D56-403E-A54A-9C6A-AE384B2E378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0" y="1838325"/>
                        <a:ext cx="9375775" cy="32797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0C264168-918C-4A8D-BAD2-3822A9ACE4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3044" y="685800"/>
            <a:ext cx="54864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5184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C264168-918C-4A8D-BAD2-3822A9ACE49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633044" y="685800"/>
            <a:ext cx="5486400" cy="5486400"/>
          </a:xfrm>
          <a:prstGeom prst="rect">
            <a:avLst/>
          </a:prstGeom>
        </p:spPr>
      </p:pic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8575CCFB-BD43-8B22-603B-F4D3F62040E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0" y="1838325"/>
          <a:ext cx="9375775" cy="3279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3" imgW="8864600" imgH="3098800" progId="Word.Document.12">
                  <p:embed/>
                </p:oleObj>
              </mc:Choice>
              <mc:Fallback>
                <p:oleObj name="Document" r:id="rId3" imgW="8864600" imgH="3098800" progId="Word.Document.12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8575CCFB-BD43-8B22-603B-F4D3F62040E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1838325"/>
                        <a:ext cx="9375775" cy="32797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97573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600BF90-4CC8-58E1-2C3F-41FF460DF5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989" b="14972"/>
          <a:stretch/>
        </p:blipFill>
        <p:spPr>
          <a:xfrm>
            <a:off x="692046" y="549844"/>
            <a:ext cx="10807908" cy="575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478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CBE51BE5-3430-9443-AA25-E27438A545A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0" y="839788"/>
          <a:ext cx="10237788" cy="5178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864600" imgH="4483100" progId="Word.Document.12">
                  <p:embed/>
                </p:oleObj>
              </mc:Choice>
              <mc:Fallback>
                <p:oleObj name="Document" r:id="rId2" imgW="8864600" imgH="4483100" progId="Word.Document.12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CBE51BE5-3430-9443-AA25-E27438A545A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0" y="839788"/>
                        <a:ext cx="10237788" cy="51784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F59D9295-04A5-3E36-642E-3E66698E8B7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0565" r="20565"/>
          <a:stretch/>
        </p:blipFill>
        <p:spPr>
          <a:xfrm>
            <a:off x="8184629" y="-1"/>
            <a:ext cx="30280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9518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59D9295-04A5-3E36-642E-3E66698E8B7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565" r="20565"/>
          <a:stretch/>
        </p:blipFill>
        <p:spPr>
          <a:xfrm>
            <a:off x="8184629" y="-1"/>
            <a:ext cx="3028014" cy="6858000"/>
          </a:xfrm>
          <a:prstGeom prst="rect">
            <a:avLst/>
          </a:prstGeom>
        </p:spPr>
      </p:pic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783ABD79-A9B2-A2B4-1E0E-90EE8AD466A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7817212"/>
              </p:ext>
            </p:extLst>
          </p:nvPr>
        </p:nvGraphicFramePr>
        <p:xfrm>
          <a:off x="0" y="839788"/>
          <a:ext cx="10237788" cy="5178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3" imgW="8864600" imgH="4483100" progId="Word.Document.12">
                  <p:embed/>
                </p:oleObj>
              </mc:Choice>
              <mc:Fallback>
                <p:oleObj name="Document" r:id="rId3" imgW="8864600" imgH="4483100" progId="Word.Document.12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783ABD79-A9B2-A2B4-1E0E-90EE8AD466A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839788"/>
                        <a:ext cx="10237788" cy="51784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765923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E23F6918-4A3A-8646-903F-DB71027C80E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0" y="1234571"/>
          <a:ext cx="10242000" cy="43888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864600" imgH="3797300" progId="Word.Document.12">
                  <p:embed/>
                </p:oleObj>
              </mc:Choice>
              <mc:Fallback>
                <p:oleObj name="Document" r:id="rId2" imgW="8864600" imgH="3797300" progId="Word.Document.12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E23F6918-4A3A-8646-903F-DB71027C80E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0" y="1234571"/>
                        <a:ext cx="10242000" cy="438885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41165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1C004EFD-C0DB-804D-B5E8-649F26D94E9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916592" y="3546986"/>
          <a:ext cx="8358816" cy="31225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978900" imgH="3352800" progId="Word.Document.12">
                  <p:embed/>
                </p:oleObj>
              </mc:Choice>
              <mc:Fallback>
                <p:oleObj name="Document" r:id="rId2" imgW="8978900" imgH="3352800" progId="Word.Document.12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1C004EFD-C0DB-804D-B5E8-649F26D94E9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916592" y="3546986"/>
                        <a:ext cx="8358816" cy="312258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04AC2FA1-C969-2F88-BF0E-9E74DAAEABD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0833" b="21908"/>
          <a:stretch/>
        </p:blipFill>
        <p:spPr>
          <a:xfrm>
            <a:off x="2811470" y="105556"/>
            <a:ext cx="8013845" cy="344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7115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1C004EFD-C0DB-804D-B5E8-649F26D94E9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27113" y="1682750"/>
          <a:ext cx="10137775" cy="3490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9105900" imgH="3136900" progId="Word.Document.12">
                  <p:embed/>
                </p:oleObj>
              </mc:Choice>
              <mc:Fallback>
                <p:oleObj name="Document" r:id="rId2" imgW="9105900" imgH="3136900" progId="Word.Document.12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1C004EFD-C0DB-804D-B5E8-649F26D94E9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027113" y="1682750"/>
                        <a:ext cx="10137775" cy="349091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551887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67932C0-AE77-48AD-89D2-39C6ECD5FA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567"/>
          <a:stretch/>
        </p:blipFill>
        <p:spPr>
          <a:xfrm>
            <a:off x="1481825" y="230209"/>
            <a:ext cx="9228350" cy="6397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0984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6805935-4FA1-114A-0793-BF0D8DAC20D1}"/>
              </a:ext>
            </a:extLst>
          </p:cNvPr>
          <p:cNvSpPr txBox="1"/>
          <p:nvPr/>
        </p:nvSpPr>
        <p:spPr>
          <a:xfrm>
            <a:off x="4119034" y="615638"/>
            <a:ext cx="416960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DE" dirty="0"/>
              <a:t>Variants of known functional consequence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A8F86C-B414-DFD7-5CB3-47DD63035DDC}"/>
              </a:ext>
            </a:extLst>
          </p:cNvPr>
          <p:cNvSpPr txBox="1"/>
          <p:nvPr/>
        </p:nvSpPr>
        <p:spPr>
          <a:xfrm>
            <a:off x="232410" y="1982109"/>
            <a:ext cx="328429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DE" dirty="0"/>
              <a:t>Sequence and structural features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E9BEF6-60AA-B3BA-B3E8-16792FE63360}"/>
              </a:ext>
            </a:extLst>
          </p:cNvPr>
          <p:cNvSpPr txBox="1"/>
          <p:nvPr/>
        </p:nvSpPr>
        <p:spPr>
          <a:xfrm>
            <a:off x="202499" y="3963311"/>
            <a:ext cx="334412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DE" dirty="0"/>
              <a:t>Instance-level structural similarity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F2CCA9-36EA-0439-F8AB-EC0C096A252F}"/>
              </a:ext>
            </a:extLst>
          </p:cNvPr>
          <p:cNvSpPr txBox="1"/>
          <p:nvPr/>
        </p:nvSpPr>
        <p:spPr>
          <a:xfrm>
            <a:off x="2090627" y="2972710"/>
            <a:ext cx="1210016" cy="408623"/>
          </a:xfrm>
          <a:prstGeom prst="flowChartAlternateProcess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DE" dirty="0"/>
              <a:t>RBF kernel</a:t>
            </a:r>
          </a:p>
        </p:txBody>
      </p: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16D42B43-E70D-C4DB-0B70-57541274E431}"/>
              </a:ext>
            </a:extLst>
          </p:cNvPr>
          <p:cNvCxnSpPr>
            <a:stCxn id="5" idx="2"/>
            <a:endCxn id="7" idx="0"/>
          </p:cNvCxnSpPr>
          <p:nvPr/>
        </p:nvCxnSpPr>
        <p:spPr>
          <a:xfrm rot="16200000" flipH="1">
            <a:off x="1068624" y="3157375"/>
            <a:ext cx="1611870" cy="1"/>
          </a:xfrm>
          <a:prstGeom prst="bentConnector3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DA3CB113-E780-547B-2ADC-635AEA7AB8AD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>
          <a:xfrm rot="5400000">
            <a:off x="3540629" y="-681099"/>
            <a:ext cx="997139" cy="4329277"/>
          </a:xfrm>
          <a:prstGeom prst="bentConnector3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Rectangular Callout 2">
            <a:extLst>
              <a:ext uri="{FF2B5EF4-FFF2-40B4-BE49-F238E27FC236}">
                <a16:creationId xmlns:a16="http://schemas.microsoft.com/office/drawing/2014/main" id="{1338A34E-E397-5B91-EADD-2972C53134B2}"/>
              </a:ext>
            </a:extLst>
          </p:cNvPr>
          <p:cNvSpPr/>
          <p:nvPr/>
        </p:nvSpPr>
        <p:spPr>
          <a:xfrm>
            <a:off x="4241671" y="1841160"/>
            <a:ext cx="3924328" cy="3175679"/>
          </a:xfrm>
          <a:prstGeom prst="wedgeRectCallout">
            <a:avLst>
              <a:gd name="adj1" fmla="val -67898"/>
              <a:gd name="adj2" fmla="val -39249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Amino acid physicochemical properties</a:t>
            </a:r>
          </a:p>
          <a:p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Radicality of exchange</a:t>
            </a:r>
          </a:p>
          <a:p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Accessible surface area</a:t>
            </a:r>
          </a:p>
          <a:p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Local disorder</a:t>
            </a:r>
          </a:p>
          <a:p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Secondary structure</a:t>
            </a:r>
          </a:p>
          <a:p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Protein-protein binding sites</a:t>
            </a:r>
          </a:p>
          <a:p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Functional domains and motifs</a:t>
            </a:r>
          </a:p>
          <a:p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Relative sequence position</a:t>
            </a:r>
          </a:p>
          <a:p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Sequence position on family alignment</a:t>
            </a:r>
          </a:p>
          <a:p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Transmembrane topology</a:t>
            </a:r>
          </a:p>
          <a:p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Paralog and ortholog conservation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32AE0E4-D211-E71F-A1FD-4A25AD576A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898" b="4871"/>
          <a:stretch/>
        </p:blipFill>
        <p:spPr>
          <a:xfrm>
            <a:off x="8801022" y="282687"/>
            <a:ext cx="2653168" cy="3038199"/>
          </a:xfrm>
          <a:prstGeom prst="rect">
            <a:avLst/>
          </a:prstGeom>
        </p:spPr>
      </p:pic>
      <p:pic>
        <p:nvPicPr>
          <p:cNvPr id="4098" name="Picture 2" descr="BLOSUM - Wikipedia">
            <a:extLst>
              <a:ext uri="{FF2B5EF4-FFF2-40B4-BE49-F238E27FC236}">
                <a16:creationId xmlns:a16="http://schemas.microsoft.com/office/drawing/2014/main" id="{57CE899F-0A05-58DF-9A77-15E9324B7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8637" y="2868557"/>
            <a:ext cx="3677938" cy="2148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Chart, histogram&#10;&#10;Description automatically generated">
            <a:extLst>
              <a:ext uri="{FF2B5EF4-FFF2-40B4-BE49-F238E27FC236}">
                <a16:creationId xmlns:a16="http://schemas.microsoft.com/office/drawing/2014/main" id="{8F517E20-63EA-E81E-4413-56D9A712D3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4577" y="5085699"/>
            <a:ext cx="4817423" cy="1746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7258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2BFA4EB-64E2-1FCC-266F-D8482DD496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444625"/>
            <a:ext cx="5291666" cy="39687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99B1C4E-A636-B5F9-EF6B-8A821EE7C5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6865" y="1444625"/>
            <a:ext cx="5291667" cy="3968750"/>
          </a:xfrm>
          <a:prstGeom prst="rect">
            <a:avLst/>
          </a:prstGeom>
        </p:spPr>
      </p:pic>
      <p:sp>
        <p:nvSpPr>
          <p:cNvPr id="7" name="Left Brace 6">
            <a:extLst>
              <a:ext uri="{FF2B5EF4-FFF2-40B4-BE49-F238E27FC236}">
                <a16:creationId xmlns:a16="http://schemas.microsoft.com/office/drawing/2014/main" id="{DD200737-A045-4EA9-9137-5808C699943F}"/>
              </a:ext>
            </a:extLst>
          </p:cNvPr>
          <p:cNvSpPr/>
          <p:nvPr/>
        </p:nvSpPr>
        <p:spPr>
          <a:xfrm rot="5400000">
            <a:off x="2846904" y="779072"/>
            <a:ext cx="155448" cy="1175657"/>
          </a:xfrm>
          <a:prstGeom prst="leftBrac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2003162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276E30A5-5EB4-E821-221F-A6877B60EC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2828593"/>
              </p:ext>
            </p:extLst>
          </p:nvPr>
        </p:nvGraphicFramePr>
        <p:xfrm>
          <a:off x="-3" y="135575"/>
          <a:ext cx="12192003" cy="658269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49720">
                  <a:extLst>
                    <a:ext uri="{9D8B030D-6E8A-4147-A177-3AD203B41FA5}">
                      <a16:colId xmlns:a16="http://schemas.microsoft.com/office/drawing/2014/main" val="75019677"/>
                    </a:ext>
                  </a:extLst>
                </a:gridCol>
                <a:gridCol w="849720">
                  <a:extLst>
                    <a:ext uri="{9D8B030D-6E8A-4147-A177-3AD203B41FA5}">
                      <a16:colId xmlns:a16="http://schemas.microsoft.com/office/drawing/2014/main" val="1933137694"/>
                    </a:ext>
                  </a:extLst>
                </a:gridCol>
                <a:gridCol w="849720">
                  <a:extLst>
                    <a:ext uri="{9D8B030D-6E8A-4147-A177-3AD203B41FA5}">
                      <a16:colId xmlns:a16="http://schemas.microsoft.com/office/drawing/2014/main" val="3803247588"/>
                    </a:ext>
                  </a:extLst>
                </a:gridCol>
                <a:gridCol w="849720">
                  <a:extLst>
                    <a:ext uri="{9D8B030D-6E8A-4147-A177-3AD203B41FA5}">
                      <a16:colId xmlns:a16="http://schemas.microsoft.com/office/drawing/2014/main" val="3700010172"/>
                    </a:ext>
                  </a:extLst>
                </a:gridCol>
                <a:gridCol w="1042494">
                  <a:extLst>
                    <a:ext uri="{9D8B030D-6E8A-4147-A177-3AD203B41FA5}">
                      <a16:colId xmlns:a16="http://schemas.microsoft.com/office/drawing/2014/main" val="4108306539"/>
                    </a:ext>
                  </a:extLst>
                </a:gridCol>
                <a:gridCol w="3004458">
                  <a:extLst>
                    <a:ext uri="{9D8B030D-6E8A-4147-A177-3AD203B41FA5}">
                      <a16:colId xmlns:a16="http://schemas.microsoft.com/office/drawing/2014/main" val="2374074186"/>
                    </a:ext>
                  </a:extLst>
                </a:gridCol>
                <a:gridCol w="855023">
                  <a:extLst>
                    <a:ext uri="{9D8B030D-6E8A-4147-A177-3AD203B41FA5}">
                      <a16:colId xmlns:a16="http://schemas.microsoft.com/office/drawing/2014/main" val="148303570"/>
                    </a:ext>
                  </a:extLst>
                </a:gridCol>
                <a:gridCol w="1116277">
                  <a:extLst>
                    <a:ext uri="{9D8B030D-6E8A-4147-A177-3AD203B41FA5}">
                      <a16:colId xmlns:a16="http://schemas.microsoft.com/office/drawing/2014/main" val="3389200776"/>
                    </a:ext>
                  </a:extLst>
                </a:gridCol>
                <a:gridCol w="1075431">
                  <a:extLst>
                    <a:ext uri="{9D8B030D-6E8A-4147-A177-3AD203B41FA5}">
                      <a16:colId xmlns:a16="http://schemas.microsoft.com/office/drawing/2014/main" val="2521955713"/>
                    </a:ext>
                  </a:extLst>
                </a:gridCol>
                <a:gridCol w="1074003">
                  <a:extLst>
                    <a:ext uri="{9D8B030D-6E8A-4147-A177-3AD203B41FA5}">
                      <a16:colId xmlns:a16="http://schemas.microsoft.com/office/drawing/2014/main" val="554287408"/>
                    </a:ext>
                  </a:extLst>
                </a:gridCol>
                <a:gridCol w="625437">
                  <a:extLst>
                    <a:ext uri="{9D8B030D-6E8A-4147-A177-3AD203B41FA5}">
                      <a16:colId xmlns:a16="http://schemas.microsoft.com/office/drawing/2014/main" val="2815602640"/>
                    </a:ext>
                  </a:extLst>
                </a:gridCol>
              </a:tblGrid>
              <a:tr h="380010">
                <a:tc>
                  <a:txBody>
                    <a:bodyPr/>
                    <a:lstStyle/>
                    <a:p>
                      <a:r>
                        <a:rPr lang="en-US" sz="1100" i="0" dirty="0">
                          <a:effectLst/>
                        </a:rPr>
                        <a:t>Gene</a:t>
                      </a:r>
                      <a:endParaRPr lang="en-DE" sz="1100" i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Variant 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Effect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Reference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Key phenotype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 dirty="0" err="1">
                          <a:effectLst/>
                        </a:rPr>
                        <a:t>Brunklaus</a:t>
                      </a:r>
                      <a:r>
                        <a:rPr lang="en-US" sz="1100" dirty="0">
                          <a:effectLst/>
                        </a:rPr>
                        <a:t> rule (SCN Viewer)</a:t>
                      </a:r>
                      <a:endParaRPr lang="en-D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effectLst/>
                        </a:rPr>
                        <a:t>Pred fuNCion</a:t>
                      </a:r>
                      <a:endParaRPr lang="en-D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Pred SCION-MTL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effectLst/>
                        </a:rPr>
                        <a:t>Terms SCION-MTMKL</a:t>
                      </a:r>
                      <a:endParaRPr lang="en-D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Pred SCION-MTMKL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Winner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extLst>
                  <a:ext uri="{0D108BD9-81ED-4DB2-BD59-A6C34878D82A}">
                    <a16:rowId xmlns:a16="http://schemas.microsoft.com/office/drawing/2014/main" val="1642888652"/>
                  </a:ext>
                </a:extLst>
              </a:tr>
              <a:tr h="165423">
                <a:tc>
                  <a:txBody>
                    <a:bodyPr/>
                    <a:lstStyle/>
                    <a:p>
                      <a:r>
                        <a:rPr lang="en-US" sz="1100" i="1">
                          <a:effectLst/>
                        </a:rPr>
                        <a:t>SCN2A</a:t>
                      </a:r>
                      <a:endParaRPr lang="en-DE" sz="1100" i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Q1531K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GOF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35637276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See Table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NA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LOF 0.71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GOF 0.81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ORPHA:306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GOF 0.52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SCION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extLst>
                  <a:ext uri="{0D108BD9-81ED-4DB2-BD59-A6C34878D82A}">
                    <a16:rowId xmlns:a16="http://schemas.microsoft.com/office/drawing/2014/main" val="4250811986"/>
                  </a:ext>
                </a:extLst>
              </a:tr>
              <a:tr h="165423">
                <a:tc>
                  <a:txBody>
                    <a:bodyPr/>
                    <a:lstStyle/>
                    <a:p>
                      <a:r>
                        <a:rPr lang="en-US" sz="1100" i="1">
                          <a:effectLst/>
                        </a:rPr>
                        <a:t>SCN2A</a:t>
                      </a:r>
                      <a:endParaRPr lang="en-DE" sz="1100" i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L1563V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GOF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35637276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See Table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NA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LOF 0.76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GOF 0.76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ORPHA:306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GOF 0.48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SCION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extLst>
                  <a:ext uri="{0D108BD9-81ED-4DB2-BD59-A6C34878D82A}">
                    <a16:rowId xmlns:a16="http://schemas.microsoft.com/office/drawing/2014/main" val="3957069421"/>
                  </a:ext>
                </a:extLst>
              </a:tr>
              <a:tr h="165423">
                <a:tc>
                  <a:txBody>
                    <a:bodyPr/>
                    <a:lstStyle/>
                    <a:p>
                      <a:r>
                        <a:rPr lang="en-US" sz="1100" i="1">
                          <a:effectLst/>
                        </a:rPr>
                        <a:t>SCN2A</a:t>
                      </a:r>
                      <a:endParaRPr lang="en-DE" sz="1100" i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effectLst/>
                        </a:rPr>
                        <a:t>E1321K</a:t>
                      </a:r>
                      <a:endParaRPr lang="en-D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GOF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35637276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See Table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NA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GOF 0.82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GOF 0.59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ORPHA:306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GOF 0.48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 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extLst>
                  <a:ext uri="{0D108BD9-81ED-4DB2-BD59-A6C34878D82A}">
                    <a16:rowId xmlns:a16="http://schemas.microsoft.com/office/drawing/2014/main" val="763127546"/>
                  </a:ext>
                </a:extLst>
              </a:tr>
              <a:tr h="330844">
                <a:tc>
                  <a:txBody>
                    <a:bodyPr/>
                    <a:lstStyle/>
                    <a:p>
                      <a:r>
                        <a:rPr lang="en-US" sz="1100" i="1">
                          <a:effectLst/>
                        </a:rPr>
                        <a:t>SCN2A</a:t>
                      </a:r>
                      <a:endParaRPr lang="en-DE" sz="1100" i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V1325I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GOF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35637276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See Table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NA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GOF 0.90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GOF 0.63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ORPHA:306, HP:0200134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GOF 0.46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 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extLst>
                  <a:ext uri="{0D108BD9-81ED-4DB2-BD59-A6C34878D82A}">
                    <a16:rowId xmlns:a16="http://schemas.microsoft.com/office/drawing/2014/main" val="3535178339"/>
                  </a:ext>
                </a:extLst>
              </a:tr>
              <a:tr h="165423">
                <a:tc>
                  <a:txBody>
                    <a:bodyPr/>
                    <a:lstStyle/>
                    <a:p>
                      <a:r>
                        <a:rPr lang="en-US" sz="1100" i="1">
                          <a:effectLst/>
                        </a:rPr>
                        <a:t>SCN2A</a:t>
                      </a:r>
                      <a:endParaRPr lang="en-DE" sz="1100" i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D195G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effectLst/>
                        </a:rPr>
                        <a:t>LOF</a:t>
                      </a:r>
                      <a:endParaRPr lang="en-D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35637276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See Table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NA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LOF 0.73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LOF 0.55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OMIM:619373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LOF 0.86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 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extLst>
                  <a:ext uri="{0D108BD9-81ED-4DB2-BD59-A6C34878D82A}">
                    <a16:rowId xmlns:a16="http://schemas.microsoft.com/office/drawing/2014/main" val="2693044942"/>
                  </a:ext>
                </a:extLst>
              </a:tr>
              <a:tr h="330844">
                <a:tc>
                  <a:txBody>
                    <a:bodyPr/>
                    <a:lstStyle/>
                    <a:p>
                      <a:r>
                        <a:rPr lang="en-US" sz="1100" i="1">
                          <a:effectLst/>
                        </a:rPr>
                        <a:t>SCN2A</a:t>
                      </a:r>
                      <a:endParaRPr lang="en-DE" sz="1100" i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R853Q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LOF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35637276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See Table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NA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LOF 0.84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LOF 0.64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OMIM:619373</a:t>
                      </a:r>
                      <a:endParaRPr lang="en-DE" sz="1100">
                        <a:effectLst/>
                      </a:endParaRPr>
                    </a:p>
                    <a:p>
                      <a:r>
                        <a:rPr lang="en-US" sz="1100">
                          <a:effectLst/>
                        </a:rPr>
                        <a:t>ORPHA:2382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LOF 0.89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 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extLst>
                  <a:ext uri="{0D108BD9-81ED-4DB2-BD59-A6C34878D82A}">
                    <a16:rowId xmlns:a16="http://schemas.microsoft.com/office/drawing/2014/main" val="2378421171"/>
                  </a:ext>
                </a:extLst>
              </a:tr>
              <a:tr h="165423">
                <a:tc>
                  <a:txBody>
                    <a:bodyPr/>
                    <a:lstStyle/>
                    <a:p>
                      <a:r>
                        <a:rPr lang="en-US" sz="1100" i="1">
                          <a:effectLst/>
                        </a:rPr>
                        <a:t>SCN5A</a:t>
                      </a:r>
                      <a:endParaRPr lang="en-DE" sz="1100" i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V281A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LOF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34628415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BrS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NA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LOF 0.60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LOF 0.85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ORPHA:130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LOF 0.89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 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extLst>
                  <a:ext uri="{0D108BD9-81ED-4DB2-BD59-A6C34878D82A}">
                    <a16:rowId xmlns:a16="http://schemas.microsoft.com/office/drawing/2014/main" val="2480293091"/>
                  </a:ext>
                </a:extLst>
              </a:tr>
              <a:tr h="165423">
                <a:tc>
                  <a:txBody>
                    <a:bodyPr/>
                    <a:lstStyle/>
                    <a:p>
                      <a:r>
                        <a:rPr lang="en-US" sz="1100" i="1">
                          <a:effectLst/>
                        </a:rPr>
                        <a:t>SCN5A</a:t>
                      </a:r>
                      <a:endParaRPr lang="en-DE" sz="1100" i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L1582P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LOF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34628415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BrS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NA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LOF 0.81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LOF 0.69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ORPHA:130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LOF 0.79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 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extLst>
                  <a:ext uri="{0D108BD9-81ED-4DB2-BD59-A6C34878D82A}">
                    <a16:rowId xmlns:a16="http://schemas.microsoft.com/office/drawing/2014/main" val="360153856"/>
                  </a:ext>
                </a:extLst>
              </a:tr>
              <a:tr h="165423">
                <a:tc>
                  <a:txBody>
                    <a:bodyPr/>
                    <a:lstStyle/>
                    <a:p>
                      <a:r>
                        <a:rPr lang="en-US" sz="1100" i="1">
                          <a:effectLst/>
                        </a:rPr>
                        <a:t>SCN5A</a:t>
                      </a:r>
                      <a:endParaRPr lang="en-DE" sz="1100" i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F543L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LOF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34628415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BrS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NA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GOF 0.52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GOF 0.53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ORPHA:130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LOF 0.73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SCION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extLst>
                  <a:ext uri="{0D108BD9-81ED-4DB2-BD59-A6C34878D82A}">
                    <a16:rowId xmlns:a16="http://schemas.microsoft.com/office/drawing/2014/main" val="3032455802"/>
                  </a:ext>
                </a:extLst>
              </a:tr>
              <a:tr h="165423">
                <a:tc>
                  <a:txBody>
                    <a:bodyPr/>
                    <a:lstStyle/>
                    <a:p>
                      <a:r>
                        <a:rPr lang="en-US" sz="1100" i="1">
                          <a:effectLst/>
                        </a:rPr>
                        <a:t>SCN5A</a:t>
                      </a:r>
                      <a:endParaRPr lang="en-DE" sz="1100" i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K1419E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LOF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34628415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BrS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NA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LOF 0.60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LOF 0.88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ORPHA:130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LOF 0.87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 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extLst>
                  <a:ext uri="{0D108BD9-81ED-4DB2-BD59-A6C34878D82A}">
                    <a16:rowId xmlns:a16="http://schemas.microsoft.com/office/drawing/2014/main" val="4189654595"/>
                  </a:ext>
                </a:extLst>
              </a:tr>
              <a:tr h="165423">
                <a:tc>
                  <a:txBody>
                    <a:bodyPr/>
                    <a:lstStyle/>
                    <a:p>
                      <a:r>
                        <a:rPr lang="en-US" sz="1100" i="1">
                          <a:effectLst/>
                        </a:rPr>
                        <a:t>SCN5A</a:t>
                      </a:r>
                      <a:endParaRPr lang="en-DE" sz="1100" i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L1412F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LOF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34649698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ERS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NA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LOF 0.66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LOF 0.80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HP:0031546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LOF 0.66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 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extLst>
                  <a:ext uri="{0D108BD9-81ED-4DB2-BD59-A6C34878D82A}">
                    <a16:rowId xmlns:a16="http://schemas.microsoft.com/office/drawing/2014/main" val="1216210185"/>
                  </a:ext>
                </a:extLst>
              </a:tr>
              <a:tr h="165423">
                <a:tc>
                  <a:txBody>
                    <a:bodyPr/>
                    <a:lstStyle/>
                    <a:p>
                      <a:r>
                        <a:rPr lang="en-US" sz="1100" i="1">
                          <a:effectLst/>
                        </a:rPr>
                        <a:t>SCN5A</a:t>
                      </a:r>
                      <a:endParaRPr lang="en-DE" sz="1100" i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G452C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LOF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34649698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ERS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NA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LOF 0.68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LOF 0.75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HP:0031546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LOF 0.62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 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extLst>
                  <a:ext uri="{0D108BD9-81ED-4DB2-BD59-A6C34878D82A}">
                    <a16:rowId xmlns:a16="http://schemas.microsoft.com/office/drawing/2014/main" val="3833301478"/>
                  </a:ext>
                </a:extLst>
              </a:tr>
              <a:tr h="165423">
                <a:tc>
                  <a:txBody>
                    <a:bodyPr/>
                    <a:lstStyle/>
                    <a:p>
                      <a:r>
                        <a:rPr lang="en-US" sz="1100" i="1">
                          <a:effectLst/>
                        </a:rPr>
                        <a:t>SCN1A</a:t>
                      </a:r>
                      <a:endParaRPr lang="en-DE" sz="1100" i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A1783V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LOF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34776868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DS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effectLst/>
                        </a:rPr>
                        <a:t>SCN9A p.A1746G: GOF, SCN2A p.A1773T: LOF</a:t>
                      </a:r>
                      <a:endParaRPr lang="en-D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GOF 0.69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LOF 0.83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ORPHA:33069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LOF 0.88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SCION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extLst>
                  <a:ext uri="{0D108BD9-81ED-4DB2-BD59-A6C34878D82A}">
                    <a16:rowId xmlns:a16="http://schemas.microsoft.com/office/drawing/2014/main" val="307281693"/>
                  </a:ext>
                </a:extLst>
              </a:tr>
              <a:tr h="220563">
                <a:tc>
                  <a:txBody>
                    <a:bodyPr/>
                    <a:lstStyle/>
                    <a:p>
                      <a:r>
                        <a:rPr lang="en-US" sz="1100" i="1">
                          <a:effectLst/>
                        </a:rPr>
                        <a:t>SCN5A</a:t>
                      </a:r>
                      <a:endParaRPr lang="en-DE" sz="1100" i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R893C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LOF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35305865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BrS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effectLst/>
                        </a:rPr>
                        <a:t>SCN1A p.R946C: LOF, SCN1A p.R946H: LOF, SCN2A p.R937C: LOF, SCN2A p.R937H: LOF</a:t>
                      </a:r>
                      <a:endParaRPr lang="en-D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LOF 0.75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LOF 0.81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ORPHA:130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LOF 0.87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 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extLst>
                  <a:ext uri="{0D108BD9-81ED-4DB2-BD59-A6C34878D82A}">
                    <a16:rowId xmlns:a16="http://schemas.microsoft.com/office/drawing/2014/main" val="2276146430"/>
                  </a:ext>
                </a:extLst>
              </a:tr>
              <a:tr h="165423">
                <a:tc>
                  <a:txBody>
                    <a:bodyPr/>
                    <a:lstStyle/>
                    <a:p>
                      <a:r>
                        <a:rPr lang="en-US" sz="1100" i="1">
                          <a:effectLst/>
                        </a:rPr>
                        <a:t>SCN5A</a:t>
                      </a:r>
                      <a:endParaRPr lang="en-DE" sz="1100" i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L846R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LOF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35305865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BrS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NA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GOF 0.51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LOF 0.73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ORPHA:130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LOF 0.78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SCION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extLst>
                  <a:ext uri="{0D108BD9-81ED-4DB2-BD59-A6C34878D82A}">
                    <a16:rowId xmlns:a16="http://schemas.microsoft.com/office/drawing/2014/main" val="798090384"/>
                  </a:ext>
                </a:extLst>
              </a:tr>
              <a:tr h="165423">
                <a:tc>
                  <a:txBody>
                    <a:bodyPr/>
                    <a:lstStyle/>
                    <a:p>
                      <a:r>
                        <a:rPr lang="en-US" sz="1100" i="1">
                          <a:effectLst/>
                        </a:rPr>
                        <a:t>SCN5A</a:t>
                      </a:r>
                      <a:endParaRPr lang="en-DE" sz="1100" i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G897E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LOF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35305865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BrS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NA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LOF 0.65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LOF 0.90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ORPHA:130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LOF 0.83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 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extLst>
                  <a:ext uri="{0D108BD9-81ED-4DB2-BD59-A6C34878D82A}">
                    <a16:rowId xmlns:a16="http://schemas.microsoft.com/office/drawing/2014/main" val="2226806960"/>
                  </a:ext>
                </a:extLst>
              </a:tr>
              <a:tr h="165423">
                <a:tc>
                  <a:txBody>
                    <a:bodyPr/>
                    <a:lstStyle/>
                    <a:p>
                      <a:r>
                        <a:rPr lang="en-US" sz="1100" i="1">
                          <a:effectLst/>
                        </a:rPr>
                        <a:t>SCN5A</a:t>
                      </a:r>
                      <a:endParaRPr lang="en-DE" sz="1100" i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R878H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LOF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35305865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BrS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NA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LOF 0.78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LOF 0.90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ORPHA:130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LOF 0.86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 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extLst>
                  <a:ext uri="{0D108BD9-81ED-4DB2-BD59-A6C34878D82A}">
                    <a16:rowId xmlns:a16="http://schemas.microsoft.com/office/drawing/2014/main" val="1069668807"/>
                  </a:ext>
                </a:extLst>
              </a:tr>
              <a:tr h="165423">
                <a:tc>
                  <a:txBody>
                    <a:bodyPr/>
                    <a:lstStyle/>
                    <a:p>
                      <a:r>
                        <a:rPr lang="en-US" sz="1100" i="1">
                          <a:effectLst/>
                        </a:rPr>
                        <a:t>SCN5A</a:t>
                      </a:r>
                      <a:endParaRPr lang="en-DE" sz="1100" i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G1743E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LOF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35305865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BrS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SCN5A p.G1743R: LOF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LOF 0.79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LOF 0.87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ORPHA:130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LOF 0.81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 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extLst>
                  <a:ext uri="{0D108BD9-81ED-4DB2-BD59-A6C34878D82A}">
                    <a16:rowId xmlns:a16="http://schemas.microsoft.com/office/drawing/2014/main" val="1105045655"/>
                  </a:ext>
                </a:extLst>
              </a:tr>
              <a:tr h="165423">
                <a:tc>
                  <a:txBody>
                    <a:bodyPr/>
                    <a:lstStyle/>
                    <a:p>
                      <a:r>
                        <a:rPr lang="en-US" sz="1100" i="1">
                          <a:effectLst/>
                        </a:rPr>
                        <a:t>SCN4A</a:t>
                      </a:r>
                      <a:endParaRPr lang="en-DE" sz="1100" i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R1463H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GOF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33670307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PMC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NA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GOF 0.73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GOF 0.56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OMIM:168300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LOF 0.60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(!)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extLst>
                  <a:ext uri="{0D108BD9-81ED-4DB2-BD59-A6C34878D82A}">
                    <a16:rowId xmlns:a16="http://schemas.microsoft.com/office/drawing/2014/main" val="2131317305"/>
                  </a:ext>
                </a:extLst>
              </a:tr>
              <a:tr h="165423">
                <a:tc>
                  <a:txBody>
                    <a:bodyPr/>
                    <a:lstStyle/>
                    <a:p>
                      <a:r>
                        <a:rPr lang="en-US" sz="1100" i="1">
                          <a:effectLst/>
                        </a:rPr>
                        <a:t>SCN5A</a:t>
                      </a:r>
                      <a:endParaRPr lang="en-DE" sz="1100" i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G1481V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GOF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33778442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LQT3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effectLst/>
                        </a:rPr>
                        <a:t>SCN4A p.G1306E: GOF, SCN8A p.G1745R: GOF</a:t>
                      </a:r>
                      <a:endParaRPr lang="en-D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GOF 0.79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LOF 0.71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OMIM:603830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GOF 0.80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 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extLst>
                  <a:ext uri="{0D108BD9-81ED-4DB2-BD59-A6C34878D82A}">
                    <a16:rowId xmlns:a16="http://schemas.microsoft.com/office/drawing/2014/main" val="1793632077"/>
                  </a:ext>
                </a:extLst>
              </a:tr>
              <a:tr h="165423">
                <a:tc>
                  <a:txBody>
                    <a:bodyPr/>
                    <a:lstStyle/>
                    <a:p>
                      <a:r>
                        <a:rPr lang="en-US" sz="1100" i="1">
                          <a:effectLst/>
                        </a:rPr>
                        <a:t>SCN5A</a:t>
                      </a:r>
                      <a:endParaRPr lang="en-DE" sz="1100" i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Q1491H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GOF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33778442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LQT3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NA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GOF 0.66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LOF 0.70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OMIM:603830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GOF 0.82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 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extLst>
                  <a:ext uri="{0D108BD9-81ED-4DB2-BD59-A6C34878D82A}">
                    <a16:rowId xmlns:a16="http://schemas.microsoft.com/office/drawing/2014/main" val="2465323445"/>
                  </a:ext>
                </a:extLst>
              </a:tr>
              <a:tr h="165423">
                <a:tc>
                  <a:txBody>
                    <a:bodyPr/>
                    <a:lstStyle/>
                    <a:p>
                      <a:r>
                        <a:rPr lang="en-US" sz="1100" i="1">
                          <a:effectLst/>
                        </a:rPr>
                        <a:t>SCN5A</a:t>
                      </a:r>
                      <a:endParaRPr lang="en-DE" sz="1100" i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V1667D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LOF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33946750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BrS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NA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GOF 0.53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LOF 0.55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ORPHA:130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LOF 0.72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SCION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extLst>
                  <a:ext uri="{0D108BD9-81ED-4DB2-BD59-A6C34878D82A}">
                    <a16:rowId xmlns:a16="http://schemas.microsoft.com/office/drawing/2014/main" val="538765285"/>
                  </a:ext>
                </a:extLst>
              </a:tr>
              <a:tr h="330844">
                <a:tc>
                  <a:txBody>
                    <a:bodyPr/>
                    <a:lstStyle/>
                    <a:p>
                      <a:r>
                        <a:rPr lang="en-US" sz="1100" i="1">
                          <a:effectLst/>
                        </a:rPr>
                        <a:t>SCN2A</a:t>
                      </a:r>
                      <a:endParaRPr lang="en-DE" sz="1100" i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V911A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GOF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34093402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ESES, DEE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NA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LOF 0.60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GOF 0.65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HP:0031491, HP:0200134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GOF 0.55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SCION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extLst>
                  <a:ext uri="{0D108BD9-81ED-4DB2-BD59-A6C34878D82A}">
                    <a16:rowId xmlns:a16="http://schemas.microsoft.com/office/drawing/2014/main" val="1443201193"/>
                  </a:ext>
                </a:extLst>
              </a:tr>
              <a:tr h="330844">
                <a:tc>
                  <a:txBody>
                    <a:bodyPr/>
                    <a:lstStyle/>
                    <a:p>
                      <a:r>
                        <a:rPr lang="en-US" sz="1100" i="1">
                          <a:effectLst/>
                        </a:rPr>
                        <a:t>SCN2A</a:t>
                      </a:r>
                      <a:endParaRPr lang="en-DE" sz="1100" i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K1933M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GOF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34093402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ESES, DEE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NA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LOF 0.60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GOF 0.79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HP:0031491, HP:0200134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GOF 0.52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SCION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extLst>
                  <a:ext uri="{0D108BD9-81ED-4DB2-BD59-A6C34878D82A}">
                    <a16:rowId xmlns:a16="http://schemas.microsoft.com/office/drawing/2014/main" val="1229591625"/>
                  </a:ext>
                </a:extLst>
              </a:tr>
              <a:tr h="330844">
                <a:tc>
                  <a:txBody>
                    <a:bodyPr/>
                    <a:lstStyle/>
                    <a:p>
                      <a:r>
                        <a:rPr lang="en-US" sz="1100" i="1">
                          <a:effectLst/>
                        </a:rPr>
                        <a:t>SCN2A</a:t>
                      </a:r>
                      <a:endParaRPr lang="en-DE" sz="1100" i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S863F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LOF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34093402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BFIS, ESES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NA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LOF 0.59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LOF 0.74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HP:0031491, ORPHA:306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LOF 0.84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 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extLst>
                  <a:ext uri="{0D108BD9-81ED-4DB2-BD59-A6C34878D82A}">
                    <a16:rowId xmlns:a16="http://schemas.microsoft.com/office/drawing/2014/main" val="3155315652"/>
                  </a:ext>
                </a:extLst>
              </a:tr>
              <a:tr h="165423">
                <a:tc>
                  <a:txBody>
                    <a:bodyPr/>
                    <a:lstStyle/>
                    <a:p>
                      <a:r>
                        <a:rPr lang="en-US" sz="1100" i="1">
                          <a:effectLst/>
                        </a:rPr>
                        <a:t>SCN5A</a:t>
                      </a:r>
                      <a:endParaRPr lang="en-DE" sz="1100" i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R104W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LOF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34122134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BrS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effectLst/>
                        </a:rPr>
                        <a:t>SCN4A p.R104H: LOF, SCN5A p.R104Q: LOF</a:t>
                      </a:r>
                      <a:endParaRPr lang="en-D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LOF 0.82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LOF 0.83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ORPHA:130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LOF 0.89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 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extLst>
                  <a:ext uri="{0D108BD9-81ED-4DB2-BD59-A6C34878D82A}">
                    <a16:rowId xmlns:a16="http://schemas.microsoft.com/office/drawing/2014/main" val="2443096591"/>
                  </a:ext>
                </a:extLst>
              </a:tr>
              <a:tr h="165423">
                <a:tc>
                  <a:txBody>
                    <a:bodyPr/>
                    <a:lstStyle/>
                    <a:p>
                      <a:r>
                        <a:rPr lang="en-US" sz="1100" i="1">
                          <a:effectLst/>
                        </a:rPr>
                        <a:t>SCN5A</a:t>
                      </a:r>
                      <a:endParaRPr lang="en-DE" sz="1100" i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P1310L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LOF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34204499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BrS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NA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GOF 0.86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LOF 0.83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ORPHA:130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LOF 0.86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SCION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extLst>
                  <a:ext uri="{0D108BD9-81ED-4DB2-BD59-A6C34878D82A}">
                    <a16:rowId xmlns:a16="http://schemas.microsoft.com/office/drawing/2014/main" val="4209438983"/>
                  </a:ext>
                </a:extLst>
              </a:tr>
              <a:tr h="165423">
                <a:tc>
                  <a:txBody>
                    <a:bodyPr/>
                    <a:lstStyle/>
                    <a:p>
                      <a:r>
                        <a:rPr lang="en-US" sz="1100" i="1">
                          <a:effectLst/>
                        </a:rPr>
                        <a:t>SCN9A</a:t>
                      </a:r>
                      <a:endParaRPr lang="en-DE" sz="1100" i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E44Q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GOF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34222704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Paroxysmal pain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NA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LOF 0.67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GOF 0.78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HP:0012531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GOF 0.81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SCION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extLst>
                  <a:ext uri="{0D108BD9-81ED-4DB2-BD59-A6C34878D82A}">
                    <a16:rowId xmlns:a16="http://schemas.microsoft.com/office/drawing/2014/main" val="3565140390"/>
                  </a:ext>
                </a:extLst>
              </a:tr>
              <a:tr h="275704">
                <a:tc>
                  <a:txBody>
                    <a:bodyPr/>
                    <a:lstStyle/>
                    <a:p>
                      <a:r>
                        <a:rPr lang="en-US" sz="1100" i="1">
                          <a:effectLst/>
                        </a:rPr>
                        <a:t>SCN2A</a:t>
                      </a:r>
                      <a:endParaRPr lang="en-DE" sz="1100" i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R853Q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LOF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pPr marL="457200" indent="-457200"/>
                      <a:r>
                        <a:rPr lang="en-US" sz="1100">
                          <a:effectLst/>
                        </a:rPr>
                        <a:t>34287911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DEE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effectLst/>
                        </a:rPr>
                        <a:t>SCN4A p.R672G: LOF, SCN4A p.R672H: LOF, SCN5A p.R811H: LOF</a:t>
                      </a:r>
                      <a:endParaRPr lang="en-D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LOF 0.79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LOF 0.61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HP:0200134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LOF 0.71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 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extLst>
                  <a:ext uri="{0D108BD9-81ED-4DB2-BD59-A6C34878D82A}">
                    <a16:rowId xmlns:a16="http://schemas.microsoft.com/office/drawing/2014/main" val="2155411476"/>
                  </a:ext>
                </a:extLst>
              </a:tr>
              <a:tr h="165423">
                <a:tc>
                  <a:txBody>
                    <a:bodyPr/>
                    <a:lstStyle/>
                    <a:p>
                      <a:r>
                        <a:rPr lang="en-US" sz="1100" i="1" dirty="0">
                          <a:effectLst/>
                        </a:rPr>
                        <a:t>SCN5A</a:t>
                      </a:r>
                      <a:endParaRPr lang="en-DE" sz="1100" i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G1712S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LOF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34348284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BrS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SCN10A p.</a:t>
                      </a:r>
                      <a:r>
                        <a:rPr lang="de-DE" sz="1100">
                          <a:effectLst/>
                        </a:rPr>
                        <a:t>G1662S: GOF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LOF 0.72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LOF 0.88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ORPHA:130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LOF 0.84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effectLst/>
                        </a:rPr>
                        <a:t> </a:t>
                      </a:r>
                      <a:endParaRPr lang="en-D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extLst>
                  <a:ext uri="{0D108BD9-81ED-4DB2-BD59-A6C34878D82A}">
                    <a16:rowId xmlns:a16="http://schemas.microsoft.com/office/drawing/2014/main" val="35377239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54227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44D9D142-6AD0-77D5-99E0-2649DCA8FF0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11308484"/>
              </p:ext>
            </p:extLst>
          </p:nvPr>
        </p:nvGraphicFramePr>
        <p:xfrm>
          <a:off x="1054100" y="1716088"/>
          <a:ext cx="10082213" cy="3421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9055100" imgH="3073400" progId="Word.Document.12">
                  <p:embed/>
                </p:oleObj>
              </mc:Choice>
              <mc:Fallback>
                <p:oleObj name="Document" r:id="rId2" imgW="9055100" imgH="3073400" progId="Word.Document.12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1C004EFD-C0DB-804D-B5E8-649F26D94E9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054100" y="1716088"/>
                        <a:ext cx="10082213" cy="342106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337367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6805935-4FA1-114A-0793-BF0D8DAC20D1}"/>
              </a:ext>
            </a:extLst>
          </p:cNvPr>
          <p:cNvSpPr txBox="1"/>
          <p:nvPr/>
        </p:nvSpPr>
        <p:spPr>
          <a:xfrm>
            <a:off x="4119034" y="615638"/>
            <a:ext cx="416960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DE" dirty="0"/>
              <a:t>Variants of known functional consequence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A8F86C-B414-DFD7-5CB3-47DD63035DDC}"/>
              </a:ext>
            </a:extLst>
          </p:cNvPr>
          <p:cNvSpPr txBox="1"/>
          <p:nvPr/>
        </p:nvSpPr>
        <p:spPr>
          <a:xfrm>
            <a:off x="232410" y="1982109"/>
            <a:ext cx="328429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DE" dirty="0"/>
              <a:t>Sequence and structural features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E9BEF6-60AA-B3BA-B3E8-16792FE63360}"/>
              </a:ext>
            </a:extLst>
          </p:cNvPr>
          <p:cNvSpPr txBox="1"/>
          <p:nvPr/>
        </p:nvSpPr>
        <p:spPr>
          <a:xfrm>
            <a:off x="202499" y="3963311"/>
            <a:ext cx="334412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DE" dirty="0"/>
              <a:t>Instance-level structural similarity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F2CCA9-36EA-0439-F8AB-EC0C096A252F}"/>
              </a:ext>
            </a:extLst>
          </p:cNvPr>
          <p:cNvSpPr txBox="1"/>
          <p:nvPr/>
        </p:nvSpPr>
        <p:spPr>
          <a:xfrm>
            <a:off x="2090627" y="2972710"/>
            <a:ext cx="1210016" cy="408623"/>
          </a:xfrm>
          <a:prstGeom prst="flowChartAlternateProcess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DE" dirty="0"/>
              <a:t>RBF kernel</a:t>
            </a:r>
          </a:p>
        </p:txBody>
      </p: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16D42B43-E70D-C4DB-0B70-57541274E431}"/>
              </a:ext>
            </a:extLst>
          </p:cNvPr>
          <p:cNvCxnSpPr>
            <a:stCxn id="5" idx="2"/>
            <a:endCxn id="7" idx="0"/>
          </p:cNvCxnSpPr>
          <p:nvPr/>
        </p:nvCxnSpPr>
        <p:spPr>
          <a:xfrm rot="16200000" flipH="1">
            <a:off x="1068624" y="3157375"/>
            <a:ext cx="1611870" cy="1"/>
          </a:xfrm>
          <a:prstGeom prst="bentConnector3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DA3CB113-E780-547B-2ADC-635AEA7AB8AD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>
          <a:xfrm rot="5400000">
            <a:off x="3540629" y="-681099"/>
            <a:ext cx="997139" cy="4329277"/>
          </a:xfrm>
          <a:prstGeom prst="bentConnector3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ular Callout 2">
                <a:extLst>
                  <a:ext uri="{FF2B5EF4-FFF2-40B4-BE49-F238E27FC236}">
                    <a16:creationId xmlns:a16="http://schemas.microsoft.com/office/drawing/2014/main" id="{1338A34E-E397-5B91-EADD-2972C53134B2}"/>
                  </a:ext>
                </a:extLst>
              </p:cNvPr>
              <p:cNvSpPr/>
              <p:nvPr/>
            </p:nvSpPr>
            <p:spPr>
              <a:xfrm>
                <a:off x="4241671" y="2504644"/>
                <a:ext cx="4988049" cy="1458668"/>
              </a:xfrm>
              <a:prstGeom prst="wedgeRectCallout">
                <a:avLst>
                  <a:gd name="adj1" fmla="val -68854"/>
                  <a:gd name="adj2" fmla="val -8252"/>
                </a:avLst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d>
                        <m:dPr>
                          <m:ctrlPr>
                            <a:rPr lang="en-DE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DE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, </m:t>
                          </m:r>
                          <m:sSub>
                            <m:sSubPr>
                              <m:ctrlPr>
                                <a:rPr lang="en-DE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 = </m:t>
                      </m:r>
                      <m:r>
                        <a:rPr lang="en-US" i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𝑒𝑥𝑝</m:t>
                      </m:r>
                      <m:d>
                        <m:dPr>
                          <m:ctrlPr>
                            <a:rPr lang="en-DE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DE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∣∣</m:t>
                              </m:r>
                              <m:r>
                                <a:rPr lang="en-US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 </m:t>
                              </m:r>
                              <m:sSub>
                                <m:sSubPr>
                                  <m:ctrlPr>
                                    <a:rPr lang="en-DE" i="1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 − </m:t>
                              </m:r>
                              <m:sSub>
                                <m:sSubPr>
                                  <m:ctrlPr>
                                    <a:rPr lang="en-DE" i="1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∣</m:t>
                              </m:r>
                              <m:sSup>
                                <m:sSupPr>
                                  <m:ctrlPr>
                                    <a:rPr lang="en-DE" i="1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∣</m:t>
                                  </m:r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DE" i="1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r>
                        <a:rPr lang="en-US" i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∀ </m:t>
                      </m:r>
                      <m:sSub>
                        <m:sSubPr>
                          <m:ctrlPr>
                            <a:rPr lang="en-DE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  <m:r>
                        <a:rPr lang="en-US" i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, </m:t>
                      </m:r>
                      <m:sSub>
                        <m:sSubPr>
                          <m:ctrlPr>
                            <a:rPr lang="en-DE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j</m:t>
                          </m:r>
                        </m:sub>
                      </m:sSub>
                      <m:r>
                        <a:rPr lang="en-US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i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de-DE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r>
                  <a:rPr lang="en-DE" dirty="0">
                    <a:solidFill>
                      <a:schemeClr val="bg1">
                        <a:lumMod val="50000"/>
                      </a:schemeClr>
                    </a:solidFill>
                    <a:effectLst/>
                  </a:rPr>
                  <a:t>“Similarity function”, commonly used for other protein prediction problems</a:t>
                </a:r>
                <a:endParaRPr lang="en-DE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Rectangular Callout 2">
                <a:extLst>
                  <a:ext uri="{FF2B5EF4-FFF2-40B4-BE49-F238E27FC236}">
                    <a16:creationId xmlns:a16="http://schemas.microsoft.com/office/drawing/2014/main" id="{1338A34E-E397-5B91-EADD-2972C53134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1671" y="2504644"/>
                <a:ext cx="4988049" cy="1458668"/>
              </a:xfrm>
              <a:prstGeom prst="wedgeRectCallout">
                <a:avLst>
                  <a:gd name="adj1" fmla="val -68854"/>
                  <a:gd name="adj2" fmla="val -8252"/>
                </a:avLst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4C8D705C-BCCB-508C-798A-65804125BE4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 b="50000"/>
          <a:stretch/>
        </p:blipFill>
        <p:spPr>
          <a:xfrm>
            <a:off x="799058" y="4495181"/>
            <a:ext cx="2150999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8984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6805935-4FA1-114A-0793-BF0D8DAC20D1}"/>
              </a:ext>
            </a:extLst>
          </p:cNvPr>
          <p:cNvSpPr txBox="1"/>
          <p:nvPr/>
        </p:nvSpPr>
        <p:spPr>
          <a:xfrm>
            <a:off x="4119034" y="615638"/>
            <a:ext cx="416960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DE" dirty="0"/>
              <a:t>Variants of known functional consequence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A8F86C-B414-DFD7-5CB3-47DD63035DDC}"/>
              </a:ext>
            </a:extLst>
          </p:cNvPr>
          <p:cNvSpPr txBox="1"/>
          <p:nvPr/>
        </p:nvSpPr>
        <p:spPr>
          <a:xfrm>
            <a:off x="232410" y="1982109"/>
            <a:ext cx="328429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DE" dirty="0"/>
              <a:t>Sequence and structural features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F7622A9-37BF-99D1-8D90-C0B980C83D54}"/>
              </a:ext>
            </a:extLst>
          </p:cNvPr>
          <p:cNvSpPr txBox="1"/>
          <p:nvPr/>
        </p:nvSpPr>
        <p:spPr>
          <a:xfrm>
            <a:off x="6425652" y="2970530"/>
            <a:ext cx="1156374" cy="408623"/>
          </a:xfrm>
          <a:prstGeom prst="flowChartAlternateProcess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DE" dirty="0"/>
              <a:t>Clustering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9110720-5A17-61B5-62EA-E6E4758DE150}"/>
              </a:ext>
            </a:extLst>
          </p:cNvPr>
          <p:cNvSpPr txBox="1"/>
          <p:nvPr/>
        </p:nvSpPr>
        <p:spPr>
          <a:xfrm>
            <a:off x="5382680" y="1977564"/>
            <a:ext cx="164230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DE" dirty="0"/>
              <a:t>Distance matrix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C4EA5C3-099A-4029-310F-80C5B2309EF5}"/>
              </a:ext>
            </a:extLst>
          </p:cNvPr>
          <p:cNvSpPr txBox="1"/>
          <p:nvPr/>
        </p:nvSpPr>
        <p:spPr>
          <a:xfrm>
            <a:off x="4546906" y="3963310"/>
            <a:ext cx="331385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DE" dirty="0"/>
              <a:t>Hierarchy and task-wise similarity</a:t>
            </a:r>
          </a:p>
        </p:txBody>
      </p: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DA3CB113-E780-547B-2ADC-635AEA7AB8AD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>
          <a:xfrm rot="5400000">
            <a:off x="3540629" y="-681099"/>
            <a:ext cx="997139" cy="4329277"/>
          </a:xfrm>
          <a:prstGeom prst="bentConnector3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Elbow Connector 35">
            <a:extLst>
              <a:ext uri="{FF2B5EF4-FFF2-40B4-BE49-F238E27FC236}">
                <a16:creationId xmlns:a16="http://schemas.microsoft.com/office/drawing/2014/main" id="{13260468-3379-C860-5F03-C6909799A8CD}"/>
              </a:ext>
            </a:extLst>
          </p:cNvPr>
          <p:cNvCxnSpPr>
            <a:cxnSpLocks/>
            <a:stCxn id="12" idx="2"/>
            <a:endCxn id="13" idx="0"/>
          </p:cNvCxnSpPr>
          <p:nvPr/>
        </p:nvCxnSpPr>
        <p:spPr>
          <a:xfrm rot="5400000">
            <a:off x="5395628" y="3155103"/>
            <a:ext cx="1616414" cy="1"/>
          </a:xfrm>
          <a:prstGeom prst="bentConnector3">
            <a:avLst>
              <a:gd name="adj1" fmla="val 50000"/>
            </a:avLst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D3E7EADC-1B22-F493-FB93-5A8597DEEACB}"/>
              </a:ext>
            </a:extLst>
          </p:cNvPr>
          <p:cNvCxnSpPr>
            <a:cxnSpLocks/>
            <a:stCxn id="5" idx="3"/>
            <a:endCxn id="12" idx="1"/>
          </p:cNvCxnSpPr>
          <p:nvPr/>
        </p:nvCxnSpPr>
        <p:spPr>
          <a:xfrm flipV="1">
            <a:off x="3516707" y="2162230"/>
            <a:ext cx="1865973" cy="454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>
            <a:extLst>
              <a:ext uri="{FF2B5EF4-FFF2-40B4-BE49-F238E27FC236}">
                <a16:creationId xmlns:a16="http://schemas.microsoft.com/office/drawing/2014/main" id="{09CD429D-1DD9-26F6-59AE-227471890F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32" t="7711" r="11268" b="5973"/>
          <a:stretch/>
        </p:blipFill>
        <p:spPr bwMode="auto">
          <a:xfrm rot="5400000">
            <a:off x="4990513" y="3909542"/>
            <a:ext cx="2426622" cy="3313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1104A6F-7EDF-E9D3-3384-41B0C753D9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" b="38190"/>
          <a:stretch/>
        </p:blipFill>
        <p:spPr>
          <a:xfrm>
            <a:off x="232410" y="2428569"/>
            <a:ext cx="3284292" cy="4351203"/>
          </a:xfrm>
          <a:prstGeom prst="rect">
            <a:avLst/>
          </a:prstGeom>
        </p:spPr>
      </p:pic>
      <p:sp>
        <p:nvSpPr>
          <p:cNvPr id="27" name="Rectangular Callout 26">
            <a:extLst>
              <a:ext uri="{FF2B5EF4-FFF2-40B4-BE49-F238E27FC236}">
                <a16:creationId xmlns:a16="http://schemas.microsoft.com/office/drawing/2014/main" id="{D79E5984-5092-6766-A774-E51AC2EEE5B8}"/>
              </a:ext>
            </a:extLst>
          </p:cNvPr>
          <p:cNvSpPr/>
          <p:nvPr/>
        </p:nvSpPr>
        <p:spPr>
          <a:xfrm>
            <a:off x="8288637" y="2970530"/>
            <a:ext cx="3670939" cy="1362112"/>
          </a:xfrm>
          <a:prstGeom prst="wedgeRectCallout">
            <a:avLst>
              <a:gd name="adj1" fmla="val -69455"/>
              <a:gd name="adj2" fmla="val -35053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Standard multiple-sequence alignment (MUSCLE)</a:t>
            </a:r>
          </a:p>
          <a:p>
            <a:pPr>
              <a:spcBef>
                <a:spcPts val="600"/>
              </a:spcBef>
            </a:pPr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Potential refinement of task-wise similarity with RMTL</a:t>
            </a:r>
          </a:p>
        </p:txBody>
      </p:sp>
    </p:spTree>
    <p:extLst>
      <p:ext uri="{BB962C8B-B14F-4D97-AF65-F5344CB8AC3E}">
        <p14:creationId xmlns:p14="http://schemas.microsoft.com/office/powerpoint/2010/main" val="602427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6805935-4FA1-114A-0793-BF0D8DAC20D1}"/>
              </a:ext>
            </a:extLst>
          </p:cNvPr>
          <p:cNvSpPr txBox="1"/>
          <p:nvPr/>
        </p:nvSpPr>
        <p:spPr>
          <a:xfrm>
            <a:off x="4119034" y="615638"/>
            <a:ext cx="416960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DE" dirty="0"/>
              <a:t>Variants of known functional consequence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B3C4F4-8276-89B4-80EF-6B1BE8F0B3A7}"/>
              </a:ext>
            </a:extLst>
          </p:cNvPr>
          <p:cNvSpPr txBox="1"/>
          <p:nvPr/>
        </p:nvSpPr>
        <p:spPr>
          <a:xfrm>
            <a:off x="9025113" y="1977750"/>
            <a:ext cx="251883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DE" dirty="0"/>
              <a:t>Variant-level phenotypes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1887195-2D60-CCD2-E1E6-FA8054795816}"/>
              </a:ext>
            </a:extLst>
          </p:cNvPr>
          <p:cNvSpPr txBox="1"/>
          <p:nvPr/>
        </p:nvSpPr>
        <p:spPr>
          <a:xfrm>
            <a:off x="8535279" y="3963311"/>
            <a:ext cx="349890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DE" dirty="0"/>
              <a:t>Instance-level phenotypic similarity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C1CEAD-0365-CDA3-C4EA-55ED96D389B5}"/>
              </a:ext>
            </a:extLst>
          </p:cNvPr>
          <p:cNvSpPr txBox="1"/>
          <p:nvPr/>
        </p:nvSpPr>
        <p:spPr>
          <a:xfrm>
            <a:off x="8774380" y="2972525"/>
            <a:ext cx="1271048" cy="408623"/>
          </a:xfrm>
          <a:prstGeom prst="flowChartAlternateProcess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DE" dirty="0"/>
              <a:t>HPO kernel</a:t>
            </a:r>
          </a:p>
        </p:txBody>
      </p: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C95BEECC-38AD-6F96-71B0-00F8120C5586}"/>
              </a:ext>
            </a:extLst>
          </p:cNvPr>
          <p:cNvCxnSpPr>
            <a:cxnSpLocks/>
            <a:stCxn id="4" idx="2"/>
            <a:endCxn id="6" idx="0"/>
          </p:cNvCxnSpPr>
          <p:nvPr/>
        </p:nvCxnSpPr>
        <p:spPr>
          <a:xfrm rot="16200000" flipH="1">
            <a:off x="7747792" y="-558987"/>
            <a:ext cx="992780" cy="4080693"/>
          </a:xfrm>
          <a:prstGeom prst="bentConnector3">
            <a:avLst>
              <a:gd name="adj1" fmla="val 50000"/>
            </a:avLst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3CF986A9-32C9-88C4-0049-98F924E80478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 rot="16200000" flipH="1">
            <a:off x="9476517" y="3155094"/>
            <a:ext cx="1616229" cy="204"/>
          </a:xfrm>
          <a:prstGeom prst="bentConnector3">
            <a:avLst>
              <a:gd name="adj1" fmla="val 50000"/>
            </a:avLst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26" name="Picture 2" descr="Training materials">
            <a:extLst>
              <a:ext uri="{FF2B5EF4-FFF2-40B4-BE49-F238E27FC236}">
                <a16:creationId xmlns:a16="http://schemas.microsoft.com/office/drawing/2014/main" id="{F0BD3F44-A3F9-1FA5-FA3B-B8188AE050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8834" y="3063311"/>
            <a:ext cx="3150001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itHub - obophenotype/human-phenotype-ontology: Ontology for the  description of human clinical features">
            <a:extLst>
              <a:ext uri="{FF2B5EF4-FFF2-40B4-BE49-F238E27FC236}">
                <a16:creationId xmlns:a16="http://schemas.microsoft.com/office/drawing/2014/main" id="{58C712D9-BB96-E175-CD0B-689FEABD64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5582" y="4147977"/>
            <a:ext cx="3356504" cy="12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ular Callout 11">
            <a:extLst>
              <a:ext uri="{FF2B5EF4-FFF2-40B4-BE49-F238E27FC236}">
                <a16:creationId xmlns:a16="http://schemas.microsoft.com/office/drawing/2014/main" id="{7979571B-EDBC-50CA-CC29-C7F3FA8BC2A4}"/>
              </a:ext>
            </a:extLst>
          </p:cNvPr>
          <p:cNvSpPr/>
          <p:nvPr/>
        </p:nvSpPr>
        <p:spPr>
          <a:xfrm>
            <a:off x="4368842" y="1977750"/>
            <a:ext cx="3669985" cy="994775"/>
          </a:xfrm>
          <a:prstGeom prst="wedgeRectCallout">
            <a:avLst>
              <a:gd name="adj1" fmla="val 75260"/>
              <a:gd name="adj2" fmla="val -36892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Human phenotype ontology (HPO) mapping from OMIM terms or raw clinical data</a:t>
            </a:r>
          </a:p>
        </p:txBody>
      </p:sp>
    </p:spTree>
    <p:extLst>
      <p:ext uri="{BB962C8B-B14F-4D97-AF65-F5344CB8AC3E}">
        <p14:creationId xmlns:p14="http://schemas.microsoft.com/office/powerpoint/2010/main" val="36382818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6805935-4FA1-114A-0793-BF0D8DAC20D1}"/>
              </a:ext>
            </a:extLst>
          </p:cNvPr>
          <p:cNvSpPr txBox="1"/>
          <p:nvPr/>
        </p:nvSpPr>
        <p:spPr>
          <a:xfrm>
            <a:off x="4119034" y="615638"/>
            <a:ext cx="416960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DE" dirty="0"/>
              <a:t>Variants of known functional consequence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B3C4F4-8276-89B4-80EF-6B1BE8F0B3A7}"/>
              </a:ext>
            </a:extLst>
          </p:cNvPr>
          <p:cNvSpPr txBox="1"/>
          <p:nvPr/>
        </p:nvSpPr>
        <p:spPr>
          <a:xfrm>
            <a:off x="9025113" y="1977750"/>
            <a:ext cx="251883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DE" dirty="0"/>
              <a:t>Variant-level phenotypes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1887195-2D60-CCD2-E1E6-FA8054795816}"/>
              </a:ext>
            </a:extLst>
          </p:cNvPr>
          <p:cNvSpPr txBox="1"/>
          <p:nvPr/>
        </p:nvSpPr>
        <p:spPr>
          <a:xfrm>
            <a:off x="8535279" y="3963311"/>
            <a:ext cx="349890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DE" dirty="0"/>
              <a:t>Instance-level phenotypic similarity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C1CEAD-0365-CDA3-C4EA-55ED96D389B5}"/>
              </a:ext>
            </a:extLst>
          </p:cNvPr>
          <p:cNvSpPr txBox="1"/>
          <p:nvPr/>
        </p:nvSpPr>
        <p:spPr>
          <a:xfrm>
            <a:off x="8774380" y="2972525"/>
            <a:ext cx="1271048" cy="408623"/>
          </a:xfrm>
          <a:prstGeom prst="flowChartAlternateProcess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DE" dirty="0"/>
              <a:t>HPO kernel</a:t>
            </a:r>
          </a:p>
        </p:txBody>
      </p: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C95BEECC-38AD-6F96-71B0-00F8120C5586}"/>
              </a:ext>
            </a:extLst>
          </p:cNvPr>
          <p:cNvCxnSpPr>
            <a:cxnSpLocks/>
            <a:stCxn id="4" idx="2"/>
            <a:endCxn id="6" idx="0"/>
          </p:cNvCxnSpPr>
          <p:nvPr/>
        </p:nvCxnSpPr>
        <p:spPr>
          <a:xfrm rot="16200000" flipH="1">
            <a:off x="7747792" y="-558987"/>
            <a:ext cx="992780" cy="4080693"/>
          </a:xfrm>
          <a:prstGeom prst="bentConnector3">
            <a:avLst>
              <a:gd name="adj1" fmla="val 50000"/>
            </a:avLst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3CF986A9-32C9-88C4-0049-98F924E80478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 rot="16200000" flipH="1">
            <a:off x="9476517" y="3155094"/>
            <a:ext cx="1616229" cy="204"/>
          </a:xfrm>
          <a:prstGeom prst="bentConnector3">
            <a:avLst>
              <a:gd name="adj1" fmla="val 50000"/>
            </a:avLst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Rectangular Callout 11">
            <a:extLst>
              <a:ext uri="{FF2B5EF4-FFF2-40B4-BE49-F238E27FC236}">
                <a16:creationId xmlns:a16="http://schemas.microsoft.com/office/drawing/2014/main" id="{7979571B-EDBC-50CA-CC29-C7F3FA8BC2A4}"/>
              </a:ext>
            </a:extLst>
          </p:cNvPr>
          <p:cNvSpPr/>
          <p:nvPr/>
        </p:nvSpPr>
        <p:spPr>
          <a:xfrm>
            <a:off x="4261007" y="2972525"/>
            <a:ext cx="3669985" cy="994775"/>
          </a:xfrm>
          <a:prstGeom prst="wedgeRectCallout">
            <a:avLst>
              <a:gd name="adj1" fmla="val 71847"/>
              <a:gd name="adj2" fmla="val -35633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Novel implementation of ‘kernelized’ phenotypic semantic similarity analysis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19E16D7-AF19-895E-434E-C62DF29868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891" t="50000" r="-1891"/>
          <a:stretch/>
        </p:blipFill>
        <p:spPr>
          <a:xfrm>
            <a:off x="9209028" y="4499540"/>
            <a:ext cx="2150999" cy="2160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6AAA424-6E18-A8C3-241A-937550F65B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1007" y="4153826"/>
            <a:ext cx="3669985" cy="250571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3C10BC3-DD86-FE05-0B78-C5CA474F06F1}"/>
              </a:ext>
            </a:extLst>
          </p:cNvPr>
          <p:cNvSpPr txBox="1"/>
          <p:nvPr/>
        </p:nvSpPr>
        <p:spPr>
          <a:xfrm>
            <a:off x="157814" y="1071221"/>
            <a:ext cx="3940625" cy="46198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DE" dirty="0"/>
              <a:t>Propagate terms along ontology.</a:t>
            </a: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en-DE" dirty="0"/>
              <a:t>Optional permutation testing for sparse and noisy phenotypes.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DE" dirty="0"/>
              <a:t>For each method (Jaccard, Lin, Resnik) obtain pairwise semantic similarity values.</a:t>
            </a:r>
          </a:p>
          <a:p>
            <a:pPr marL="857250" lvl="1" indent="-400050">
              <a:lnSpc>
                <a:spcPct val="150000"/>
              </a:lnSpc>
              <a:buFont typeface="+mj-lt"/>
              <a:buAutoNum type="romanLcPeriod"/>
            </a:pPr>
            <a:r>
              <a:rPr lang="en-DE" dirty="0"/>
              <a:t>Jaccard results in a psd matrix.</a:t>
            </a:r>
          </a:p>
          <a:p>
            <a:pPr marL="857250" lvl="1" indent="-400050">
              <a:lnSpc>
                <a:spcPct val="150000"/>
              </a:lnSpc>
              <a:buFont typeface="+mj-lt"/>
              <a:buAutoNum type="romanLcPeriod"/>
            </a:pPr>
            <a:r>
              <a:rPr lang="en-DE" dirty="0"/>
              <a:t>For Lin and Resnik, approx. nearest psd matrix.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de-DE" dirty="0"/>
              <a:t>Include </a:t>
            </a:r>
            <a:r>
              <a:rPr lang="de-DE" dirty="0" err="1"/>
              <a:t>choice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semantic</a:t>
            </a:r>
            <a:r>
              <a:rPr lang="de-DE" dirty="0"/>
              <a:t> </a:t>
            </a:r>
            <a:r>
              <a:rPr lang="de-DE" dirty="0" err="1"/>
              <a:t>similarity</a:t>
            </a:r>
            <a:r>
              <a:rPr lang="de-DE" dirty="0"/>
              <a:t> </a:t>
            </a:r>
            <a:r>
              <a:rPr lang="de-DE" dirty="0" err="1"/>
              <a:t>method</a:t>
            </a:r>
            <a:r>
              <a:rPr lang="de-DE" dirty="0"/>
              <a:t> in </a:t>
            </a:r>
            <a:r>
              <a:rPr lang="de-DE" dirty="0" err="1"/>
              <a:t>cross</a:t>
            </a:r>
            <a:r>
              <a:rPr lang="de-DE" dirty="0"/>
              <a:t>-validation.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7043102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6805935-4FA1-114A-0793-BF0D8DAC20D1}"/>
              </a:ext>
            </a:extLst>
          </p:cNvPr>
          <p:cNvSpPr txBox="1"/>
          <p:nvPr/>
        </p:nvSpPr>
        <p:spPr>
          <a:xfrm>
            <a:off x="4119034" y="615638"/>
            <a:ext cx="416960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DE" dirty="0"/>
              <a:t>Variants of known functional consequence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A8F86C-B414-DFD7-5CB3-47DD63035DDC}"/>
              </a:ext>
            </a:extLst>
          </p:cNvPr>
          <p:cNvSpPr txBox="1"/>
          <p:nvPr/>
        </p:nvSpPr>
        <p:spPr>
          <a:xfrm>
            <a:off x="232410" y="1982109"/>
            <a:ext cx="328429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DE" dirty="0"/>
              <a:t>Sequence and structural features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B3C4F4-8276-89B4-80EF-6B1BE8F0B3A7}"/>
              </a:ext>
            </a:extLst>
          </p:cNvPr>
          <p:cNvSpPr txBox="1"/>
          <p:nvPr/>
        </p:nvSpPr>
        <p:spPr>
          <a:xfrm>
            <a:off x="9025113" y="1977750"/>
            <a:ext cx="251883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DE" dirty="0"/>
              <a:t>Variant-level phenotypes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E9BEF6-60AA-B3BA-B3E8-16792FE63360}"/>
              </a:ext>
            </a:extLst>
          </p:cNvPr>
          <p:cNvSpPr txBox="1"/>
          <p:nvPr/>
        </p:nvSpPr>
        <p:spPr>
          <a:xfrm>
            <a:off x="202499" y="3963311"/>
            <a:ext cx="334412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DE" dirty="0"/>
              <a:t>Instance-level structural similarity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1887195-2D60-CCD2-E1E6-FA8054795816}"/>
              </a:ext>
            </a:extLst>
          </p:cNvPr>
          <p:cNvSpPr txBox="1"/>
          <p:nvPr/>
        </p:nvSpPr>
        <p:spPr>
          <a:xfrm>
            <a:off x="8535279" y="3963311"/>
            <a:ext cx="349890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DE" dirty="0"/>
              <a:t>Instance-level phenotypic similarity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F2CCA9-36EA-0439-F8AB-EC0C096A252F}"/>
              </a:ext>
            </a:extLst>
          </p:cNvPr>
          <p:cNvSpPr txBox="1"/>
          <p:nvPr/>
        </p:nvSpPr>
        <p:spPr>
          <a:xfrm>
            <a:off x="2090627" y="2972710"/>
            <a:ext cx="1210016" cy="408623"/>
          </a:xfrm>
          <a:prstGeom prst="flowChartAlternateProcess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DE" dirty="0"/>
              <a:t>RBF kernel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C1CEAD-0365-CDA3-C4EA-55ED96D389B5}"/>
              </a:ext>
            </a:extLst>
          </p:cNvPr>
          <p:cNvSpPr txBox="1"/>
          <p:nvPr/>
        </p:nvSpPr>
        <p:spPr>
          <a:xfrm>
            <a:off x="10504931" y="2972525"/>
            <a:ext cx="1271048" cy="408623"/>
          </a:xfrm>
          <a:prstGeom prst="flowChartAlternateProcess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DE" dirty="0"/>
              <a:t>HPO kernel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F7622A9-37BF-99D1-8D90-C0B980C83D54}"/>
              </a:ext>
            </a:extLst>
          </p:cNvPr>
          <p:cNvSpPr txBox="1"/>
          <p:nvPr/>
        </p:nvSpPr>
        <p:spPr>
          <a:xfrm>
            <a:off x="6425652" y="2970530"/>
            <a:ext cx="1156374" cy="408623"/>
          </a:xfrm>
          <a:prstGeom prst="flowChartAlternateProcess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DE" dirty="0"/>
              <a:t>Clustering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9110720-5A17-61B5-62EA-E6E4758DE150}"/>
              </a:ext>
            </a:extLst>
          </p:cNvPr>
          <p:cNvSpPr txBox="1"/>
          <p:nvPr/>
        </p:nvSpPr>
        <p:spPr>
          <a:xfrm>
            <a:off x="5382680" y="1977564"/>
            <a:ext cx="164230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DE" dirty="0"/>
              <a:t>Distance matrix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C4EA5C3-099A-4029-310F-80C5B2309EF5}"/>
              </a:ext>
            </a:extLst>
          </p:cNvPr>
          <p:cNvSpPr txBox="1"/>
          <p:nvPr/>
        </p:nvSpPr>
        <p:spPr>
          <a:xfrm>
            <a:off x="4546906" y="3963310"/>
            <a:ext cx="331385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DE" dirty="0"/>
              <a:t>Hierarchy and task-wise similarity</a:t>
            </a:r>
          </a:p>
        </p:txBody>
      </p: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16D42B43-E70D-C4DB-0B70-57541274E431}"/>
              </a:ext>
            </a:extLst>
          </p:cNvPr>
          <p:cNvCxnSpPr>
            <a:stCxn id="5" idx="2"/>
            <a:endCxn id="7" idx="0"/>
          </p:cNvCxnSpPr>
          <p:nvPr/>
        </p:nvCxnSpPr>
        <p:spPr>
          <a:xfrm rot="16200000" flipH="1">
            <a:off x="1068624" y="3157375"/>
            <a:ext cx="1611870" cy="1"/>
          </a:xfrm>
          <a:prstGeom prst="bentConnector3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DA3CB113-E780-547B-2ADC-635AEA7AB8AD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>
          <a:xfrm rot="5400000">
            <a:off x="3540629" y="-681099"/>
            <a:ext cx="997139" cy="4329277"/>
          </a:xfrm>
          <a:prstGeom prst="bentConnector3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C95BEECC-38AD-6F96-71B0-00F8120C5586}"/>
              </a:ext>
            </a:extLst>
          </p:cNvPr>
          <p:cNvCxnSpPr>
            <a:cxnSpLocks/>
            <a:stCxn id="4" idx="2"/>
            <a:endCxn id="6" idx="0"/>
          </p:cNvCxnSpPr>
          <p:nvPr/>
        </p:nvCxnSpPr>
        <p:spPr>
          <a:xfrm rot="16200000" flipH="1">
            <a:off x="7747792" y="-558987"/>
            <a:ext cx="992780" cy="4080693"/>
          </a:xfrm>
          <a:prstGeom prst="bentConnector3">
            <a:avLst>
              <a:gd name="adj1" fmla="val 50000"/>
            </a:avLst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3CF986A9-32C9-88C4-0049-98F924E80478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 rot="16200000" flipH="1">
            <a:off x="9476517" y="3155094"/>
            <a:ext cx="1616229" cy="204"/>
          </a:xfrm>
          <a:prstGeom prst="bentConnector3">
            <a:avLst>
              <a:gd name="adj1" fmla="val 50000"/>
            </a:avLst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Elbow Connector 35">
            <a:extLst>
              <a:ext uri="{FF2B5EF4-FFF2-40B4-BE49-F238E27FC236}">
                <a16:creationId xmlns:a16="http://schemas.microsoft.com/office/drawing/2014/main" id="{13260468-3379-C860-5F03-C6909799A8CD}"/>
              </a:ext>
            </a:extLst>
          </p:cNvPr>
          <p:cNvCxnSpPr>
            <a:cxnSpLocks/>
            <a:stCxn id="12" idx="2"/>
            <a:endCxn id="13" idx="0"/>
          </p:cNvCxnSpPr>
          <p:nvPr/>
        </p:nvCxnSpPr>
        <p:spPr>
          <a:xfrm rot="5400000">
            <a:off x="5395628" y="3155103"/>
            <a:ext cx="1616414" cy="1"/>
          </a:xfrm>
          <a:prstGeom prst="bentConnector3">
            <a:avLst>
              <a:gd name="adj1" fmla="val 50000"/>
            </a:avLst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D3E7EADC-1B22-F493-FB93-5A8597DEEACB}"/>
              </a:ext>
            </a:extLst>
          </p:cNvPr>
          <p:cNvCxnSpPr>
            <a:cxnSpLocks/>
            <a:stCxn id="5" idx="3"/>
            <a:endCxn id="12" idx="1"/>
          </p:cNvCxnSpPr>
          <p:nvPr/>
        </p:nvCxnSpPr>
        <p:spPr>
          <a:xfrm flipV="1">
            <a:off x="3516707" y="2162230"/>
            <a:ext cx="1865973" cy="454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Elbow Connector 59">
            <a:extLst>
              <a:ext uri="{FF2B5EF4-FFF2-40B4-BE49-F238E27FC236}">
                <a16:creationId xmlns:a16="http://schemas.microsoft.com/office/drawing/2014/main" id="{A85D6D6B-8CDF-C39E-5A28-C07C26A62236}"/>
              </a:ext>
            </a:extLst>
          </p:cNvPr>
          <p:cNvCxnSpPr>
            <a:cxnSpLocks/>
            <a:stCxn id="7" idx="2"/>
            <a:endCxn id="66" idx="1"/>
          </p:cNvCxnSpPr>
          <p:nvPr/>
        </p:nvCxnSpPr>
        <p:spPr>
          <a:xfrm rot="16200000" flipH="1">
            <a:off x="2654259" y="3552944"/>
            <a:ext cx="736626" cy="2296024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Elbow Connector 63">
            <a:extLst>
              <a:ext uri="{FF2B5EF4-FFF2-40B4-BE49-F238E27FC236}">
                <a16:creationId xmlns:a16="http://schemas.microsoft.com/office/drawing/2014/main" id="{497E012C-2E01-289A-4729-6A538EF8069A}"/>
              </a:ext>
            </a:extLst>
          </p:cNvPr>
          <p:cNvCxnSpPr>
            <a:cxnSpLocks/>
            <a:stCxn id="8" idx="2"/>
            <a:endCxn id="66" idx="3"/>
          </p:cNvCxnSpPr>
          <p:nvPr/>
        </p:nvCxnSpPr>
        <p:spPr>
          <a:xfrm rot="5400000">
            <a:off x="8892595" y="3677131"/>
            <a:ext cx="736626" cy="2047651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5C7E98A4-AE6A-AA64-F13F-0CA46003392E}"/>
              </a:ext>
            </a:extLst>
          </p:cNvPr>
          <p:cNvSpPr txBox="1"/>
          <p:nvPr/>
        </p:nvSpPr>
        <p:spPr>
          <a:xfrm>
            <a:off x="4170584" y="4746103"/>
            <a:ext cx="4066498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DE" dirty="0"/>
              <a:t>Multi-task multi-kernel learning (MTMKL)</a:t>
            </a:r>
          </a:p>
          <a:p>
            <a:pPr algn="ctr"/>
            <a:r>
              <a:rPr lang="en-DE" dirty="0"/>
              <a:t>C-SVM</a:t>
            </a:r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1CF9EBA3-9C5D-6C1F-B748-7F1D8E4C70D1}"/>
              </a:ext>
            </a:extLst>
          </p:cNvPr>
          <p:cNvCxnSpPr>
            <a:cxnSpLocks/>
            <a:stCxn id="13" idx="2"/>
            <a:endCxn id="66" idx="0"/>
          </p:cNvCxnSpPr>
          <p:nvPr/>
        </p:nvCxnSpPr>
        <p:spPr>
          <a:xfrm flipH="1">
            <a:off x="6203833" y="4332642"/>
            <a:ext cx="1" cy="41346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17004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 with low confidence">
            <a:extLst>
              <a:ext uri="{FF2B5EF4-FFF2-40B4-BE49-F238E27FC236}">
                <a16:creationId xmlns:a16="http://schemas.microsoft.com/office/drawing/2014/main" id="{01D66BD5-B424-0B8A-1020-572FD487A7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71036"/>
            <a:ext cx="12192000" cy="171347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E4A02D52-805A-774E-8B8B-2F652FD5B7CB}"/>
              </a:ext>
            </a:extLst>
          </p:cNvPr>
          <p:cNvSpPr txBox="1"/>
          <p:nvPr/>
        </p:nvSpPr>
        <p:spPr>
          <a:xfrm>
            <a:off x="342920" y="333126"/>
            <a:ext cx="7027101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3000" dirty="0"/>
              <a:t>Hierarchical decomposition multi-task multiple kernel learning (MTMKL)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3DABBE9-17B8-B163-77ED-7043EB6F845B}"/>
                  </a:ext>
                </a:extLst>
              </p:cNvPr>
              <p:cNvSpPr txBox="1"/>
              <p:nvPr/>
            </p:nvSpPr>
            <p:spPr>
              <a:xfrm>
                <a:off x="989556" y="3429000"/>
                <a:ext cx="6926894" cy="29690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AutoNum type="arabicPeriod"/>
                </a:pPr>
                <a:r>
                  <a:rPr lang="en-DE" dirty="0"/>
                  <a:t>For each task, compute </a:t>
                </a:r>
                <a14:m>
                  <m:oMath xmlns:m="http://schemas.openxmlformats.org/officeDocument/2006/math">
                    <m:r>
                      <a:rPr lang="en-DE" i="1" dirty="0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DE" i="1" baseline="-25000" dirty="0" smtClean="0">
                        <a:latin typeface="Cambria Math" panose="02040503050406030204" pitchFamily="18" charset="0"/>
                      </a:rPr>
                      <m:t>𝑙𝑒𝑎𝑣𝑒𝑠</m:t>
                    </m:r>
                    <m:r>
                      <a:rPr lang="en-DE" i="1" baseline="-25000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DE" dirty="0"/>
                  <a:t>from the instance-level structural und phenotypic similarity kernel matrices with standard MKL methods.</a:t>
                </a:r>
                <a:endParaRPr lang="en-DE" baseline="-25000" dirty="0"/>
              </a:p>
              <a:p>
                <a:pPr marL="342900" indent="-342900">
                  <a:lnSpc>
                    <a:spcPct val="150000"/>
                  </a:lnSpc>
                  <a:buAutoNum type="arabicPeriod"/>
                </a:pPr>
                <a:r>
                  <a:rPr lang="en-DE" dirty="0"/>
                  <a:t>Define task sets </a:t>
                </a:r>
                <a14:m>
                  <m:oMath xmlns:m="http://schemas.openxmlformats.org/officeDocument/2006/math">
                    <m:r>
                      <a:rPr lang="en-DE" i="1" dirty="0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DE" i="1" dirty="0" smtClean="0">
                        <a:latin typeface="Cambria Math" panose="02040503050406030204" pitchFamily="18" charset="0"/>
                      </a:rPr>
                      <m:t> = {</m:t>
                    </m:r>
                    <m:r>
                      <a:rPr lang="en-DE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DE" i="1" baseline="-25000" dirty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DE" i="1" dirty="0" smtClean="0">
                        <a:latin typeface="Cambria Math" panose="02040503050406030204" pitchFamily="18" charset="0"/>
                      </a:rPr>
                      <m:t>,…,</m:t>
                    </m:r>
                    <m:r>
                      <a:rPr lang="en-DE" i="1" dirty="0" smtClean="0">
                        <a:latin typeface="Cambria Math" panose="02040503050406030204" pitchFamily="18" charset="0"/>
                      </a:rPr>
                      <m:t>𝑆𝑝</m:t>
                    </m:r>
                    <m:r>
                      <a:rPr lang="en-DE" i="1" dirty="0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DE" dirty="0"/>
                  <a:t>, where the space of task sets is restricted by the hierarchy </a:t>
                </a:r>
                <a14:m>
                  <m:oMath xmlns:m="http://schemas.openxmlformats.org/officeDocument/2006/math">
                    <m:r>
                      <a:rPr lang="en-DE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DE" dirty="0"/>
                  <a:t> to the set of leaves below the node </a:t>
                </a:r>
                <a:r>
                  <a:rPr lang="en-DE" i="1" dirty="0"/>
                  <a:t>n.</a:t>
                </a:r>
                <a:endParaRPr lang="en-DE" dirty="0"/>
              </a:p>
              <a:p>
                <a:pPr marL="342900" indent="-342900">
                  <a:lnSpc>
                    <a:spcPct val="150000"/>
                  </a:lnSpc>
                  <a:buAutoNum type="arabicPeriod"/>
                </a:pPr>
                <a:r>
                  <a:rPr lang="en-DE" dirty="0"/>
                  <a:t>Compute </a:t>
                </a:r>
                <a14:m>
                  <m:oMath xmlns:m="http://schemas.openxmlformats.org/officeDocument/2006/math">
                    <m:r>
                      <a:rPr lang="en-DE" i="1" dirty="0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DE" i="1" baseline="-25000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DE" dirty="0"/>
                  <a:t> with standard MKL methods.</a:t>
                </a:r>
              </a:p>
              <a:p>
                <a:pPr marL="342900" indent="-342900">
                  <a:lnSpc>
                    <a:spcPct val="150000"/>
                  </a:lnSpc>
                  <a:buFontTx/>
                  <a:buAutoNum type="arabicPeriod"/>
                </a:pPr>
                <a:r>
                  <a:rPr lang="en-DE" dirty="0"/>
                  <a:t>Train on the global kernel matrix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</m:acc>
                    <m:r>
                      <a:rPr lang="de-DE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DE" dirty="0"/>
                  <a:t>.</a:t>
                </a:r>
              </a:p>
              <a:p>
                <a:pPr marL="342900" indent="-342900">
                  <a:lnSpc>
                    <a:spcPct val="150000"/>
                  </a:lnSpc>
                  <a:buFontTx/>
                  <a:buAutoNum type="arabicPeriod"/>
                </a:pPr>
                <a:r>
                  <a:rPr lang="en-DE" dirty="0"/>
                  <a:t>Apply </a:t>
                </a:r>
                <a14:m>
                  <m:oMath xmlns:m="http://schemas.openxmlformats.org/officeDocument/2006/math">
                    <m:r>
                      <a:rPr lang="en-DE" i="1" dirty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DE" i="1" baseline="-25000" dirty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DE" dirty="0"/>
                  <a:t> to test set and predict.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3DABBE9-17B8-B163-77ED-7043EB6F84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9556" y="3429000"/>
                <a:ext cx="6926894" cy="2969018"/>
              </a:xfrm>
              <a:prstGeom prst="rect">
                <a:avLst/>
              </a:prstGeom>
              <a:blipFill>
                <a:blip r:embed="rId3"/>
                <a:stretch>
                  <a:fillRect l="-731" r="-731" b="-2128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Picture 21" descr="A picture containing text&#10;&#10;Description automatically generated">
            <a:extLst>
              <a:ext uri="{FF2B5EF4-FFF2-40B4-BE49-F238E27FC236}">
                <a16:creationId xmlns:a16="http://schemas.microsoft.com/office/drawing/2014/main" id="{BA989523-6621-5B23-B634-0381F867A5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6450" y="4437259"/>
            <a:ext cx="3473450" cy="95250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0C12B261-4E2A-9DDB-BF1D-D307C32A6DEC}"/>
              </a:ext>
            </a:extLst>
          </p:cNvPr>
          <p:cNvSpPr txBox="1"/>
          <p:nvPr/>
        </p:nvSpPr>
        <p:spPr>
          <a:xfrm>
            <a:off x="6096000" y="6285100"/>
            <a:ext cx="609797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600" b="0" i="0" u="none" strike="noStrike" dirty="0">
                <a:solidFill>
                  <a:schemeClr val="bg1">
                    <a:lumMod val="5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Widmer, C., </a:t>
            </a:r>
            <a:r>
              <a:rPr lang="en-GB" sz="1600" b="0" i="1" u="none" strike="noStrike" dirty="0">
                <a:solidFill>
                  <a:schemeClr val="bg1">
                    <a:lumMod val="5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et al.</a:t>
            </a:r>
            <a:r>
              <a:rPr lang="en-GB" sz="1600" b="0" i="0" u="none" strike="noStrike" dirty="0">
                <a:solidFill>
                  <a:schemeClr val="bg1">
                    <a:lumMod val="5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Inferring latent task structure for Multitask Learning by Multiple Kernel Learning. </a:t>
            </a:r>
            <a:r>
              <a:rPr lang="en-GB" sz="1600" b="0" i="1" u="none" strike="noStrike" dirty="0">
                <a:solidFill>
                  <a:schemeClr val="bg1">
                    <a:lumMod val="5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BMC Bioinformatics</a:t>
            </a:r>
            <a:r>
              <a:rPr lang="en-GB" sz="1600" b="0" i="0" u="none" strike="noStrike" dirty="0">
                <a:solidFill>
                  <a:schemeClr val="bg1">
                    <a:lumMod val="5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en-GB" sz="1600" b="1" i="0" u="none" strike="noStrike" dirty="0">
                <a:solidFill>
                  <a:schemeClr val="bg1">
                    <a:lumMod val="5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11, </a:t>
            </a:r>
            <a:r>
              <a:rPr lang="en-GB" sz="1600" b="0" i="0" u="none" strike="noStrike" dirty="0">
                <a:solidFill>
                  <a:schemeClr val="bg1">
                    <a:lumMod val="5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S5 (2010). </a:t>
            </a:r>
            <a:endParaRPr lang="en-DE" sz="1600" dirty="0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5960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6805935-4FA1-114A-0793-BF0D8DAC20D1}"/>
              </a:ext>
            </a:extLst>
          </p:cNvPr>
          <p:cNvSpPr txBox="1"/>
          <p:nvPr/>
        </p:nvSpPr>
        <p:spPr>
          <a:xfrm>
            <a:off x="4119034" y="615638"/>
            <a:ext cx="416960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DE" dirty="0"/>
              <a:t>Variants of known functional consequence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A8F86C-B414-DFD7-5CB3-47DD63035DDC}"/>
              </a:ext>
            </a:extLst>
          </p:cNvPr>
          <p:cNvSpPr txBox="1"/>
          <p:nvPr/>
        </p:nvSpPr>
        <p:spPr>
          <a:xfrm>
            <a:off x="232410" y="1982109"/>
            <a:ext cx="328429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DE" dirty="0"/>
              <a:t>Sequence and structural features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B3C4F4-8276-89B4-80EF-6B1BE8F0B3A7}"/>
              </a:ext>
            </a:extLst>
          </p:cNvPr>
          <p:cNvSpPr txBox="1"/>
          <p:nvPr/>
        </p:nvSpPr>
        <p:spPr>
          <a:xfrm>
            <a:off x="9025113" y="1977750"/>
            <a:ext cx="251883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DE" dirty="0"/>
              <a:t>Variant-level phenotypes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E9BEF6-60AA-B3BA-B3E8-16792FE63360}"/>
              </a:ext>
            </a:extLst>
          </p:cNvPr>
          <p:cNvSpPr txBox="1"/>
          <p:nvPr/>
        </p:nvSpPr>
        <p:spPr>
          <a:xfrm>
            <a:off x="202499" y="3963311"/>
            <a:ext cx="334412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DE" dirty="0"/>
              <a:t>Instance-level structural similarity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1887195-2D60-CCD2-E1E6-FA8054795816}"/>
              </a:ext>
            </a:extLst>
          </p:cNvPr>
          <p:cNvSpPr txBox="1"/>
          <p:nvPr/>
        </p:nvSpPr>
        <p:spPr>
          <a:xfrm>
            <a:off x="8535279" y="3963311"/>
            <a:ext cx="349890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DE" dirty="0"/>
              <a:t>Instance-level phenotypic similarity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F2CCA9-36EA-0439-F8AB-EC0C096A252F}"/>
              </a:ext>
            </a:extLst>
          </p:cNvPr>
          <p:cNvSpPr txBox="1"/>
          <p:nvPr/>
        </p:nvSpPr>
        <p:spPr>
          <a:xfrm>
            <a:off x="2090627" y="2972710"/>
            <a:ext cx="1210016" cy="408623"/>
          </a:xfrm>
          <a:prstGeom prst="flowChartAlternateProcess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DE" dirty="0"/>
              <a:t>RBF kernel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C1CEAD-0365-CDA3-C4EA-55ED96D389B5}"/>
              </a:ext>
            </a:extLst>
          </p:cNvPr>
          <p:cNvSpPr txBox="1"/>
          <p:nvPr/>
        </p:nvSpPr>
        <p:spPr>
          <a:xfrm>
            <a:off x="10504931" y="2972525"/>
            <a:ext cx="1271048" cy="408623"/>
          </a:xfrm>
          <a:prstGeom prst="flowChartAlternateProcess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DE" dirty="0"/>
              <a:t>HPO kernel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F7622A9-37BF-99D1-8D90-C0B980C83D54}"/>
              </a:ext>
            </a:extLst>
          </p:cNvPr>
          <p:cNvSpPr txBox="1"/>
          <p:nvPr/>
        </p:nvSpPr>
        <p:spPr>
          <a:xfrm>
            <a:off x="6425652" y="2970530"/>
            <a:ext cx="1156374" cy="408623"/>
          </a:xfrm>
          <a:prstGeom prst="flowChartAlternateProcess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DE" dirty="0"/>
              <a:t>Clustering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9110720-5A17-61B5-62EA-E6E4758DE150}"/>
              </a:ext>
            </a:extLst>
          </p:cNvPr>
          <p:cNvSpPr txBox="1"/>
          <p:nvPr/>
        </p:nvSpPr>
        <p:spPr>
          <a:xfrm>
            <a:off x="5382680" y="1977564"/>
            <a:ext cx="164230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DE" dirty="0"/>
              <a:t>Distance matrix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C4EA5C3-099A-4029-310F-80C5B2309EF5}"/>
              </a:ext>
            </a:extLst>
          </p:cNvPr>
          <p:cNvSpPr txBox="1"/>
          <p:nvPr/>
        </p:nvSpPr>
        <p:spPr>
          <a:xfrm>
            <a:off x="4546906" y="3963310"/>
            <a:ext cx="331385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DE" dirty="0"/>
              <a:t>Hierarchy and task-wise similarity</a:t>
            </a:r>
          </a:p>
        </p:txBody>
      </p: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16D42B43-E70D-C4DB-0B70-57541274E431}"/>
              </a:ext>
            </a:extLst>
          </p:cNvPr>
          <p:cNvCxnSpPr>
            <a:stCxn id="5" idx="2"/>
            <a:endCxn id="7" idx="0"/>
          </p:cNvCxnSpPr>
          <p:nvPr/>
        </p:nvCxnSpPr>
        <p:spPr>
          <a:xfrm rot="16200000" flipH="1">
            <a:off x="1068624" y="3157375"/>
            <a:ext cx="1611870" cy="1"/>
          </a:xfrm>
          <a:prstGeom prst="bentConnector3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DA3CB113-E780-547B-2ADC-635AEA7AB8AD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>
          <a:xfrm rot="5400000">
            <a:off x="3540629" y="-681099"/>
            <a:ext cx="997139" cy="4329277"/>
          </a:xfrm>
          <a:prstGeom prst="bentConnector3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C95BEECC-38AD-6F96-71B0-00F8120C5586}"/>
              </a:ext>
            </a:extLst>
          </p:cNvPr>
          <p:cNvCxnSpPr>
            <a:cxnSpLocks/>
            <a:stCxn id="4" idx="2"/>
            <a:endCxn id="6" idx="0"/>
          </p:cNvCxnSpPr>
          <p:nvPr/>
        </p:nvCxnSpPr>
        <p:spPr>
          <a:xfrm rot="16200000" flipH="1">
            <a:off x="7747792" y="-558987"/>
            <a:ext cx="992780" cy="4080693"/>
          </a:xfrm>
          <a:prstGeom prst="bentConnector3">
            <a:avLst>
              <a:gd name="adj1" fmla="val 50000"/>
            </a:avLst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3CF986A9-32C9-88C4-0049-98F924E80478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 rot="16200000" flipH="1">
            <a:off x="9476517" y="3155094"/>
            <a:ext cx="1616229" cy="204"/>
          </a:xfrm>
          <a:prstGeom prst="bentConnector3">
            <a:avLst>
              <a:gd name="adj1" fmla="val 50000"/>
            </a:avLst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Elbow Connector 35">
            <a:extLst>
              <a:ext uri="{FF2B5EF4-FFF2-40B4-BE49-F238E27FC236}">
                <a16:creationId xmlns:a16="http://schemas.microsoft.com/office/drawing/2014/main" id="{13260468-3379-C860-5F03-C6909799A8CD}"/>
              </a:ext>
            </a:extLst>
          </p:cNvPr>
          <p:cNvCxnSpPr>
            <a:cxnSpLocks/>
            <a:stCxn id="12" idx="2"/>
            <a:endCxn id="13" idx="0"/>
          </p:cNvCxnSpPr>
          <p:nvPr/>
        </p:nvCxnSpPr>
        <p:spPr>
          <a:xfrm rot="5400000">
            <a:off x="5395628" y="3155103"/>
            <a:ext cx="1616414" cy="1"/>
          </a:xfrm>
          <a:prstGeom prst="bentConnector3">
            <a:avLst>
              <a:gd name="adj1" fmla="val 50000"/>
            </a:avLst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D3E7EADC-1B22-F493-FB93-5A8597DEEACB}"/>
              </a:ext>
            </a:extLst>
          </p:cNvPr>
          <p:cNvCxnSpPr>
            <a:cxnSpLocks/>
            <a:stCxn id="5" idx="3"/>
            <a:endCxn id="12" idx="1"/>
          </p:cNvCxnSpPr>
          <p:nvPr/>
        </p:nvCxnSpPr>
        <p:spPr>
          <a:xfrm flipV="1">
            <a:off x="3516707" y="2162230"/>
            <a:ext cx="1865973" cy="454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Elbow Connector 59">
            <a:extLst>
              <a:ext uri="{FF2B5EF4-FFF2-40B4-BE49-F238E27FC236}">
                <a16:creationId xmlns:a16="http://schemas.microsoft.com/office/drawing/2014/main" id="{A85D6D6B-8CDF-C39E-5A28-C07C26A62236}"/>
              </a:ext>
            </a:extLst>
          </p:cNvPr>
          <p:cNvCxnSpPr>
            <a:cxnSpLocks/>
            <a:stCxn id="7" idx="2"/>
            <a:endCxn id="66" idx="1"/>
          </p:cNvCxnSpPr>
          <p:nvPr/>
        </p:nvCxnSpPr>
        <p:spPr>
          <a:xfrm rot="16200000" flipH="1">
            <a:off x="2654259" y="3552944"/>
            <a:ext cx="736626" cy="2296024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Elbow Connector 63">
            <a:extLst>
              <a:ext uri="{FF2B5EF4-FFF2-40B4-BE49-F238E27FC236}">
                <a16:creationId xmlns:a16="http://schemas.microsoft.com/office/drawing/2014/main" id="{497E012C-2E01-289A-4729-6A538EF8069A}"/>
              </a:ext>
            </a:extLst>
          </p:cNvPr>
          <p:cNvCxnSpPr>
            <a:cxnSpLocks/>
            <a:stCxn id="8" idx="2"/>
            <a:endCxn id="66" idx="3"/>
          </p:cNvCxnSpPr>
          <p:nvPr/>
        </p:nvCxnSpPr>
        <p:spPr>
          <a:xfrm rot="5400000">
            <a:off x="8892595" y="3677131"/>
            <a:ext cx="736626" cy="2047651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5C7E98A4-AE6A-AA64-F13F-0CA46003392E}"/>
              </a:ext>
            </a:extLst>
          </p:cNvPr>
          <p:cNvSpPr txBox="1"/>
          <p:nvPr/>
        </p:nvSpPr>
        <p:spPr>
          <a:xfrm>
            <a:off x="4170584" y="4746103"/>
            <a:ext cx="4066498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DE" dirty="0"/>
              <a:t>Multi-task multi-kernel learning (MTMKL)</a:t>
            </a:r>
          </a:p>
          <a:p>
            <a:pPr algn="ctr"/>
            <a:r>
              <a:rPr lang="en-DE" dirty="0"/>
              <a:t>C-SVM</a:t>
            </a:r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1CF9EBA3-9C5D-6C1F-B748-7F1D8E4C70D1}"/>
              </a:ext>
            </a:extLst>
          </p:cNvPr>
          <p:cNvCxnSpPr>
            <a:cxnSpLocks/>
            <a:stCxn id="13" idx="2"/>
            <a:endCxn id="66" idx="0"/>
          </p:cNvCxnSpPr>
          <p:nvPr/>
        </p:nvCxnSpPr>
        <p:spPr>
          <a:xfrm flipH="1">
            <a:off x="6203833" y="4332642"/>
            <a:ext cx="1" cy="41346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7F6595A5-6B9E-2180-9123-D4A7742AFCE6}"/>
              </a:ext>
            </a:extLst>
          </p:cNvPr>
          <p:cNvCxnSpPr>
            <a:cxnSpLocks/>
            <a:stCxn id="66" idx="2"/>
            <a:endCxn id="87" idx="0"/>
          </p:cNvCxnSpPr>
          <p:nvPr/>
        </p:nvCxnSpPr>
        <p:spPr>
          <a:xfrm>
            <a:off x="6203833" y="5392434"/>
            <a:ext cx="0" cy="41346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37E1F39A-E699-C737-69B8-142B45A51E46}"/>
              </a:ext>
            </a:extLst>
          </p:cNvPr>
          <p:cNvSpPr txBox="1"/>
          <p:nvPr/>
        </p:nvSpPr>
        <p:spPr>
          <a:xfrm>
            <a:off x="5156591" y="5805894"/>
            <a:ext cx="209448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DE" dirty="0"/>
              <a:t>Prediction: GOF/LOF</a:t>
            </a:r>
          </a:p>
        </p:txBody>
      </p:sp>
    </p:spTree>
    <p:extLst>
      <p:ext uri="{BB962C8B-B14F-4D97-AF65-F5344CB8AC3E}">
        <p14:creationId xmlns:p14="http://schemas.microsoft.com/office/powerpoint/2010/main" val="2988706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305</TotalTime>
  <Words>1130</Words>
  <Application>Microsoft Macintosh PowerPoint</Application>
  <PresentationFormat>Widescreen</PresentationFormat>
  <Paragraphs>440</Paragraphs>
  <Slides>22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22</vt:i4>
      </vt:variant>
    </vt:vector>
  </HeadingPairs>
  <TitlesOfParts>
    <vt:vector size="30" baseType="lpstr">
      <vt:lpstr>Arial</vt:lpstr>
      <vt:lpstr>Calibri</vt:lpstr>
      <vt:lpstr>Calibri Light</vt:lpstr>
      <vt:lpstr>Cambria Math</vt:lpstr>
      <vt:lpstr>Wingdings</vt:lpstr>
      <vt:lpstr>Office Theme</vt:lpstr>
      <vt:lpstr>Document</vt:lpstr>
      <vt:lpstr>Microsoft Word Document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Christian Bosselmann</dc:creator>
  <cp:lastModifiedBy>Christian Bosselmann</cp:lastModifiedBy>
  <cp:revision>13</cp:revision>
  <dcterms:created xsi:type="dcterms:W3CDTF">2022-05-11T08:45:16Z</dcterms:created>
  <dcterms:modified xsi:type="dcterms:W3CDTF">2022-07-19T16:44:45Z</dcterms:modified>
</cp:coreProperties>
</file>